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2.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4.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713" r:id="rId2"/>
  </p:sldMasterIdLst>
  <p:notesMasterIdLst>
    <p:notesMasterId r:id="rId21"/>
  </p:notesMasterIdLst>
  <p:handoutMasterIdLst>
    <p:handoutMasterId r:id="rId22"/>
  </p:handoutMasterIdLst>
  <p:sldIdLst>
    <p:sldId id="283" r:id="rId3"/>
    <p:sldId id="559" r:id="rId4"/>
    <p:sldId id="520" r:id="rId5"/>
    <p:sldId id="554" r:id="rId6"/>
    <p:sldId id="560" r:id="rId7"/>
    <p:sldId id="434" r:id="rId8"/>
    <p:sldId id="528" r:id="rId9"/>
    <p:sldId id="556" r:id="rId10"/>
    <p:sldId id="544" r:id="rId11"/>
    <p:sldId id="546" r:id="rId12"/>
    <p:sldId id="541" r:id="rId13"/>
    <p:sldId id="543" r:id="rId14"/>
    <p:sldId id="548" r:id="rId15"/>
    <p:sldId id="549" r:id="rId16"/>
    <p:sldId id="550" r:id="rId17"/>
    <p:sldId id="552" r:id="rId18"/>
    <p:sldId id="553" r:id="rId19"/>
    <p:sldId id="561" r:id="rId20"/>
  </p:sldIdLst>
  <p:sldSz cx="9144000" cy="6858000" type="screen4x3"/>
  <p:notesSz cx="6858000" cy="9144000"/>
  <p:defaultTextStyle>
    <a:defPPr>
      <a:defRPr lang="fr-FR"/>
    </a:defPPr>
    <a:lvl1pPr algn="l" defTabSz="457200" rtl="0" fontAlgn="base">
      <a:spcBef>
        <a:spcPct val="0"/>
      </a:spcBef>
      <a:spcAft>
        <a:spcPct val="0"/>
      </a:spcAft>
      <a:defRPr kern="1200">
        <a:solidFill>
          <a:schemeClr val="tx1"/>
        </a:solidFill>
        <a:latin typeface="Arial" pitchFamily="-65" charset="0"/>
        <a:ea typeface="ＭＳ Ｐゴシック" pitchFamily="-65" charset="-128"/>
        <a:cs typeface="ＭＳ Ｐゴシック" pitchFamily="-65" charset="-128"/>
      </a:defRPr>
    </a:lvl1pPr>
    <a:lvl2pPr marL="457200" algn="l" defTabSz="457200" rtl="0" fontAlgn="base">
      <a:spcBef>
        <a:spcPct val="0"/>
      </a:spcBef>
      <a:spcAft>
        <a:spcPct val="0"/>
      </a:spcAft>
      <a:defRPr kern="1200">
        <a:solidFill>
          <a:schemeClr val="tx1"/>
        </a:solidFill>
        <a:latin typeface="Arial" pitchFamily="-65" charset="0"/>
        <a:ea typeface="ＭＳ Ｐゴシック" pitchFamily="-65" charset="-128"/>
        <a:cs typeface="ＭＳ Ｐゴシック" pitchFamily="-65" charset="-128"/>
      </a:defRPr>
    </a:lvl2pPr>
    <a:lvl3pPr marL="914400" algn="l" defTabSz="457200" rtl="0" fontAlgn="base">
      <a:spcBef>
        <a:spcPct val="0"/>
      </a:spcBef>
      <a:spcAft>
        <a:spcPct val="0"/>
      </a:spcAft>
      <a:defRPr kern="1200">
        <a:solidFill>
          <a:schemeClr val="tx1"/>
        </a:solidFill>
        <a:latin typeface="Arial" pitchFamily="-65" charset="0"/>
        <a:ea typeface="ＭＳ Ｐゴシック" pitchFamily="-65" charset="-128"/>
        <a:cs typeface="ＭＳ Ｐゴシック" pitchFamily="-65" charset="-128"/>
      </a:defRPr>
    </a:lvl3pPr>
    <a:lvl4pPr marL="1371600" algn="l" defTabSz="457200" rtl="0" fontAlgn="base">
      <a:spcBef>
        <a:spcPct val="0"/>
      </a:spcBef>
      <a:spcAft>
        <a:spcPct val="0"/>
      </a:spcAft>
      <a:defRPr kern="1200">
        <a:solidFill>
          <a:schemeClr val="tx1"/>
        </a:solidFill>
        <a:latin typeface="Arial" pitchFamily="-65" charset="0"/>
        <a:ea typeface="ＭＳ Ｐゴシック" pitchFamily="-65" charset="-128"/>
        <a:cs typeface="ＭＳ Ｐゴシック" pitchFamily="-65" charset="-128"/>
      </a:defRPr>
    </a:lvl4pPr>
    <a:lvl5pPr marL="1828800" algn="l" defTabSz="457200" rtl="0" fontAlgn="base">
      <a:spcBef>
        <a:spcPct val="0"/>
      </a:spcBef>
      <a:spcAft>
        <a:spcPct val="0"/>
      </a:spcAft>
      <a:defRPr kern="1200">
        <a:solidFill>
          <a:schemeClr val="tx1"/>
        </a:solidFill>
        <a:latin typeface="Arial" pitchFamily="-65" charset="0"/>
        <a:ea typeface="ＭＳ Ｐゴシック" pitchFamily="-65" charset="-128"/>
        <a:cs typeface="ＭＳ Ｐゴシック" pitchFamily="-65" charset="-128"/>
      </a:defRPr>
    </a:lvl5pPr>
    <a:lvl6pPr marL="2286000" algn="l" defTabSz="457200" rtl="0" eaLnBrk="1" latinLnBrk="0" hangingPunct="1">
      <a:defRPr kern="1200">
        <a:solidFill>
          <a:schemeClr val="tx1"/>
        </a:solidFill>
        <a:latin typeface="Arial" pitchFamily="-65" charset="0"/>
        <a:ea typeface="ＭＳ Ｐゴシック" pitchFamily="-65" charset="-128"/>
        <a:cs typeface="ＭＳ Ｐゴシック" pitchFamily="-65" charset="-128"/>
      </a:defRPr>
    </a:lvl6pPr>
    <a:lvl7pPr marL="2743200" algn="l" defTabSz="457200" rtl="0" eaLnBrk="1" latinLnBrk="0" hangingPunct="1">
      <a:defRPr kern="1200">
        <a:solidFill>
          <a:schemeClr val="tx1"/>
        </a:solidFill>
        <a:latin typeface="Arial" pitchFamily="-65" charset="0"/>
        <a:ea typeface="ＭＳ Ｐゴシック" pitchFamily="-65" charset="-128"/>
        <a:cs typeface="ＭＳ Ｐゴシック" pitchFamily="-65" charset="-128"/>
      </a:defRPr>
    </a:lvl7pPr>
    <a:lvl8pPr marL="3200400" algn="l" defTabSz="457200" rtl="0" eaLnBrk="1" latinLnBrk="0" hangingPunct="1">
      <a:defRPr kern="1200">
        <a:solidFill>
          <a:schemeClr val="tx1"/>
        </a:solidFill>
        <a:latin typeface="Arial" pitchFamily="-65" charset="0"/>
        <a:ea typeface="ＭＳ Ｐゴシック" pitchFamily="-65" charset="-128"/>
        <a:cs typeface="ＭＳ Ｐゴシック" pitchFamily="-65" charset="-128"/>
      </a:defRPr>
    </a:lvl8pPr>
    <a:lvl9pPr marL="3657600" algn="l" defTabSz="457200" rtl="0" eaLnBrk="1" latinLnBrk="0" hangingPunct="1">
      <a:defRPr kern="1200">
        <a:solidFill>
          <a:schemeClr val="tx1"/>
        </a:solidFill>
        <a:latin typeface="Arial" pitchFamily="-65" charset="0"/>
        <a:ea typeface="ＭＳ Ｐゴシック" pitchFamily="-65" charset="-128"/>
        <a:cs typeface="ＭＳ Ｐゴシック" pitchFamily="-6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MOU" lastIdx="2" clrIdx="6">
    <p:extLst>
      <p:ext uri="{19B8F6BF-5375-455C-9EA6-DF929625EA0E}">
        <p15:presenceInfo xmlns:p15="http://schemas.microsoft.com/office/powerpoint/2012/main" userId="Microsoft Office User" providerId="None"/>
      </p:ext>
    </p:extLst>
  </p:cmAuthor>
  <p:cmAuthor id="1" name="Utilisateur de Microsoft Office" initials="Office" lastIdx="211" clrIdx="0"/>
  <p:cmAuthor id="8" name="Nathalie Valière" initials="NV" lastIdx="4" clrIdx="7">
    <p:extLst>
      <p:ext uri="{19B8F6BF-5375-455C-9EA6-DF929625EA0E}">
        <p15:presenceInfo xmlns:p15="http://schemas.microsoft.com/office/powerpoint/2012/main" userId="S::nathalie.valiere@hepl.ch::4ae882ba-8b6b-4350-b9f4-07cf3e1be28f" providerId="AD"/>
      </p:ext>
    </p:extLst>
  </p:cmAuthor>
  <p:cmAuthor id="2" name="Utilisateur de Microsoft Office" initials="Office [2]" lastIdx="1" clrIdx="1"/>
  <p:cmAuthor id="9" name="Utilisateur Microsoft Office" initials="UMO" lastIdx="5" clrIdx="8">
    <p:extLst>
      <p:ext uri="{19B8F6BF-5375-455C-9EA6-DF929625EA0E}">
        <p15:presenceInfo xmlns:p15="http://schemas.microsoft.com/office/powerpoint/2012/main" userId="Utilisateur Microsoft Office" providerId="None"/>
      </p:ext>
    </p:extLst>
  </p:cmAuthor>
  <p:cmAuthor id="3" name="Utilisateur de Microsoft Office" initials="Office [3]" lastIdx="1" clrIdx="2"/>
  <p:cmAuthor id="4" name="Utilisateur de Microsoft Office" initials="Office [4]" lastIdx="1" clrIdx="3"/>
  <p:cmAuthor id="5" name="Philippe Schmid" initials="PSD" lastIdx="1" clrIdx="4"/>
  <p:cmAuthor id="6" name="HEP-VD" initials="" lastIdx="8" clrIdx="5"/>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16FA1"/>
    <a:srgbClr val="07A4E6"/>
    <a:srgbClr val="FFD579"/>
    <a:srgbClr val="FF0000"/>
    <a:srgbClr val="FF8001"/>
    <a:srgbClr val="014080"/>
    <a:srgbClr val="00B050"/>
    <a:srgbClr val="0087C4"/>
    <a:srgbClr val="57CFFF"/>
    <a:srgbClr val="DCDE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18" autoAdjust="0"/>
    <p:restoredTop sz="86270" autoAdjust="0"/>
  </p:normalViewPr>
  <p:slideViewPr>
    <p:cSldViewPr snapToGrid="0" snapToObjects="1">
      <p:cViewPr>
        <p:scale>
          <a:sx n="215" d="100"/>
          <a:sy n="215" d="100"/>
        </p:scale>
        <p:origin x="448" y="-9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9" d="100"/>
          <a:sy n="99" d="100"/>
        </p:scale>
        <p:origin x="-356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28"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2ED8B0-21EC-DA4D-82DA-D80D850B9909}" type="datetimeFigureOut">
              <a:rPr lang="fr-FR" smtClean="0"/>
              <a:t>19/10/2021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5AC7F1-C958-B246-92D6-E76F2BA6584D}" type="slidenum">
              <a:rPr lang="fr-FR" smtClean="0"/>
              <a:t>‹N°›</a:t>
            </a:fld>
            <a:endParaRPr lang="fr-FR"/>
          </a:p>
        </p:txBody>
      </p:sp>
    </p:spTree>
    <p:extLst>
      <p:ext uri="{BB962C8B-B14F-4D97-AF65-F5344CB8AC3E}">
        <p14:creationId xmlns:p14="http://schemas.microsoft.com/office/powerpoint/2010/main" val="4029325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D5C719-77FD-DE44-8242-0C7EC3A76C92}" type="datetimeFigureOut">
              <a:rPr lang="fr-FR" smtClean="0"/>
              <a:t>19/10/2021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47255B-4F46-FE47-86A3-070B56376BF2}" type="slidenum">
              <a:rPr lang="fr-FR" smtClean="0"/>
              <a:t>‹N°›</a:t>
            </a:fld>
            <a:endParaRPr lang="fr-FR"/>
          </a:p>
        </p:txBody>
      </p:sp>
    </p:spTree>
    <p:extLst>
      <p:ext uri="{BB962C8B-B14F-4D97-AF65-F5344CB8AC3E}">
        <p14:creationId xmlns:p14="http://schemas.microsoft.com/office/powerpoint/2010/main" val="22125737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0483" name="Espace réservé des commentaires 2"/>
          <p:cNvSpPr>
            <a:spLocks noGrp="1"/>
          </p:cNvSpPr>
          <p:nvPr>
            <p:ph type="body" idx="1"/>
          </p:nvPr>
        </p:nvSpPr>
        <p:spPr bwMode="auto">
          <a:noFill/>
        </p:spPr>
        <p:txBody>
          <a:bodyPr/>
          <a:lstStyle/>
          <a:p>
            <a:pPr eaLnBrk="1" hangingPunct="1">
              <a:spcBef>
                <a:spcPct val="0"/>
              </a:spcBef>
            </a:pPr>
            <a:endParaRPr lang="fr-FR" dirty="0"/>
          </a:p>
        </p:txBody>
      </p:sp>
      <p:sp>
        <p:nvSpPr>
          <p:cNvPr id="20484" name="Espace réservé du numéro de diapositive 3"/>
          <p:cNvSpPr>
            <a:spLocks noGrp="1"/>
          </p:cNvSpPr>
          <p:nvPr>
            <p:ph type="sldNum" sz="quarter" idx="5"/>
          </p:nvPr>
        </p:nvSpPr>
        <p:spPr bwMode="auto">
          <a:noFill/>
          <a:ln>
            <a:miter lim="800000"/>
            <a:headEnd/>
            <a:tailEnd/>
          </a:ln>
        </p:spPr>
        <p:txBody>
          <a:bodyPr/>
          <a:lstStyle/>
          <a:p>
            <a:fld id="{C40CEC26-577C-49F2-A0C0-8982B9348C7C}" type="slidenum">
              <a:rPr lang="fr-FR"/>
              <a:pPr/>
              <a:t>1</a:t>
            </a:fld>
            <a:endParaRPr lang="fr-FR" dirty="0"/>
          </a:p>
        </p:txBody>
      </p:sp>
    </p:spTree>
    <p:extLst>
      <p:ext uri="{BB962C8B-B14F-4D97-AF65-F5344CB8AC3E}">
        <p14:creationId xmlns:p14="http://schemas.microsoft.com/office/powerpoint/2010/main" val="178952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947255B-4F46-FE47-86A3-070B56376BF2}" type="slidenum">
              <a:rPr lang="fr-FR" smtClean="0"/>
              <a:t>9</a:t>
            </a:fld>
            <a:endParaRPr lang="fr-FR"/>
          </a:p>
        </p:txBody>
      </p:sp>
    </p:spTree>
    <p:extLst>
      <p:ext uri="{BB962C8B-B14F-4D97-AF65-F5344CB8AC3E}">
        <p14:creationId xmlns:p14="http://schemas.microsoft.com/office/powerpoint/2010/main" val="361437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947255B-4F46-FE47-86A3-070B56376BF2}" type="slidenum">
              <a:rPr lang="fr-FR" smtClean="0"/>
              <a:t>10</a:t>
            </a:fld>
            <a:endParaRPr lang="fr-FR"/>
          </a:p>
        </p:txBody>
      </p:sp>
    </p:spTree>
    <p:extLst>
      <p:ext uri="{BB962C8B-B14F-4D97-AF65-F5344CB8AC3E}">
        <p14:creationId xmlns:p14="http://schemas.microsoft.com/office/powerpoint/2010/main" val="3594466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947255B-4F46-FE47-86A3-070B56376BF2}" type="slidenum">
              <a:rPr lang="fr-FR" smtClean="0"/>
              <a:t>11</a:t>
            </a:fld>
            <a:endParaRPr lang="fr-FR"/>
          </a:p>
        </p:txBody>
      </p:sp>
    </p:spTree>
    <p:extLst>
      <p:ext uri="{BB962C8B-B14F-4D97-AF65-F5344CB8AC3E}">
        <p14:creationId xmlns:p14="http://schemas.microsoft.com/office/powerpoint/2010/main" val="1165402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947255B-4F46-FE47-86A3-070B56376BF2}" type="slidenum">
              <a:rPr lang="fr-FR" smtClean="0"/>
              <a:t>12</a:t>
            </a:fld>
            <a:endParaRPr lang="fr-FR"/>
          </a:p>
        </p:txBody>
      </p:sp>
    </p:spTree>
    <p:extLst>
      <p:ext uri="{BB962C8B-B14F-4D97-AF65-F5344CB8AC3E}">
        <p14:creationId xmlns:p14="http://schemas.microsoft.com/office/powerpoint/2010/main" val="3441052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947255B-4F46-FE47-86A3-070B56376BF2}" type="slidenum">
              <a:rPr lang="fr-FR" smtClean="0"/>
              <a:t>13</a:t>
            </a:fld>
            <a:endParaRPr lang="fr-FR"/>
          </a:p>
        </p:txBody>
      </p:sp>
    </p:spTree>
    <p:extLst>
      <p:ext uri="{BB962C8B-B14F-4D97-AF65-F5344CB8AC3E}">
        <p14:creationId xmlns:p14="http://schemas.microsoft.com/office/powerpoint/2010/main" val="703498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947255B-4F46-FE47-86A3-070B56376BF2}" type="slidenum">
              <a:rPr lang="fr-FR" smtClean="0"/>
              <a:t>17</a:t>
            </a:fld>
            <a:endParaRPr lang="fr-FR"/>
          </a:p>
        </p:txBody>
      </p:sp>
    </p:spTree>
    <p:extLst>
      <p:ext uri="{BB962C8B-B14F-4D97-AF65-F5344CB8AC3E}">
        <p14:creationId xmlns:p14="http://schemas.microsoft.com/office/powerpoint/2010/main" val="3636088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947255B-4F46-FE47-86A3-070B56376BF2}" type="slidenum">
              <a:rPr lang="fr-FR" smtClean="0"/>
              <a:t>18</a:t>
            </a:fld>
            <a:endParaRPr lang="fr-FR"/>
          </a:p>
        </p:txBody>
      </p:sp>
    </p:spTree>
    <p:extLst>
      <p:ext uri="{BB962C8B-B14F-4D97-AF65-F5344CB8AC3E}">
        <p14:creationId xmlns:p14="http://schemas.microsoft.com/office/powerpoint/2010/main" val="540541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P - diapositive de titre">
    <p:spTree>
      <p:nvGrpSpPr>
        <p:cNvPr id="1" name=""/>
        <p:cNvGrpSpPr/>
        <p:nvPr/>
      </p:nvGrpSpPr>
      <p:grpSpPr>
        <a:xfrm>
          <a:off x="0" y="0"/>
          <a:ext cx="0" cy="0"/>
          <a:chOff x="0" y="0"/>
          <a:chExt cx="0" cy="0"/>
        </a:xfrm>
      </p:grpSpPr>
      <p:cxnSp>
        <p:nvCxnSpPr>
          <p:cNvPr id="5" name="Connecteur droit 4"/>
          <p:cNvCxnSpPr/>
          <p:nvPr userDrawn="1"/>
        </p:nvCxnSpPr>
        <p:spPr>
          <a:xfrm>
            <a:off x="469900" y="1295400"/>
            <a:ext cx="8204200" cy="1588"/>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Titre 8"/>
          <p:cNvSpPr>
            <a:spLocks noGrp="1"/>
          </p:cNvSpPr>
          <p:nvPr>
            <p:ph type="title" hasCustomPrompt="1"/>
          </p:nvPr>
        </p:nvSpPr>
        <p:spPr>
          <a:xfrm>
            <a:off x="467762" y="501418"/>
            <a:ext cx="5148756" cy="336782"/>
          </a:xfrm>
          <a:prstGeom prst="rect">
            <a:avLst/>
          </a:prstGeom>
        </p:spPr>
        <p:txBody>
          <a:bodyPr vert="horz" lIns="0" tIns="0" rIns="0" bIns="0" anchor="t"/>
          <a:lstStyle>
            <a:lvl1pPr algn="l">
              <a:defRPr sz="2100" b="1">
                <a:solidFill>
                  <a:schemeClr val="tx1"/>
                </a:solidFill>
              </a:defRPr>
            </a:lvl1pPr>
          </a:lstStyle>
          <a:p>
            <a:r>
              <a:rPr lang="fr-CH" dirty="0"/>
              <a:t>Unité / Filière / Conférencier </a:t>
            </a:r>
            <a:endParaRPr lang="fr-FR" dirty="0"/>
          </a:p>
        </p:txBody>
      </p:sp>
      <p:sp>
        <p:nvSpPr>
          <p:cNvPr id="13" name="Espace réservé du texte 12"/>
          <p:cNvSpPr>
            <a:spLocks noGrp="1"/>
          </p:cNvSpPr>
          <p:nvPr>
            <p:ph type="body" sz="quarter" idx="11" hasCustomPrompt="1"/>
          </p:nvPr>
        </p:nvSpPr>
        <p:spPr>
          <a:xfrm>
            <a:off x="467762" y="804780"/>
            <a:ext cx="5148756" cy="457200"/>
          </a:xfrm>
          <a:prstGeom prst="rect">
            <a:avLst/>
          </a:prstGeom>
        </p:spPr>
        <p:txBody>
          <a:bodyPr vert="horz" lIns="0" tIns="0" rIns="0" bIns="0"/>
          <a:lstStyle>
            <a:lvl1pPr marL="0" indent="0">
              <a:spcBef>
                <a:spcPts val="0"/>
              </a:spcBef>
              <a:buNone/>
              <a:defRPr sz="2100" b="0">
                <a:solidFill>
                  <a:schemeClr val="bg1"/>
                </a:solidFill>
              </a:defRPr>
            </a:lvl1pPr>
            <a:lvl2pPr>
              <a:buNone/>
              <a:defRPr/>
            </a:lvl2pPr>
            <a:lvl3pPr>
              <a:buNone/>
              <a:defRPr/>
            </a:lvl3pPr>
            <a:lvl4pPr>
              <a:buNone/>
              <a:defRPr/>
            </a:lvl4pPr>
            <a:lvl5pPr>
              <a:buNone/>
              <a:defRPr/>
            </a:lvl5pPr>
          </a:lstStyle>
          <a:p>
            <a:pPr lvl="0"/>
            <a:r>
              <a:rPr lang="fr-FR" dirty="0"/>
              <a:t>Date</a:t>
            </a:r>
          </a:p>
        </p:txBody>
      </p:sp>
      <p:sp>
        <p:nvSpPr>
          <p:cNvPr id="10" name="Espace réservé du numéro de diapositive 3"/>
          <p:cNvSpPr>
            <a:spLocks noGrp="1"/>
          </p:cNvSpPr>
          <p:nvPr>
            <p:ph type="sldNum" sz="quarter" idx="4"/>
          </p:nvPr>
        </p:nvSpPr>
        <p:spPr>
          <a:xfrm>
            <a:off x="25400" y="6264275"/>
            <a:ext cx="660400" cy="365125"/>
          </a:xfrm>
          <a:prstGeom prst="rect">
            <a:avLst/>
          </a:prstGeom>
        </p:spPr>
        <p:txBody>
          <a:bodyPr vert="horz" lIns="91440" tIns="45720" rIns="91440" bIns="45720" rtlCol="0" anchor="b"/>
          <a:lstStyle>
            <a:lvl1pPr algn="r">
              <a:defRPr sz="1000">
                <a:solidFill>
                  <a:schemeClr val="tx1">
                    <a:tint val="75000"/>
                  </a:schemeClr>
                </a:solidFill>
              </a:defRPr>
            </a:lvl1pPr>
          </a:lstStyle>
          <a:p>
            <a:fld id="{58534D43-2864-A546-9422-2D26055721B1}" type="slidenum">
              <a:rPr lang="fr-FR" smtClean="0"/>
              <a:pPr/>
              <a:t>‹N°›</a:t>
            </a:fld>
            <a:endParaRPr lang="fr-FR"/>
          </a:p>
        </p:txBody>
      </p:sp>
      <p:sp>
        <p:nvSpPr>
          <p:cNvPr id="14" name="Espace réservé du texte 13"/>
          <p:cNvSpPr>
            <a:spLocks noGrp="1"/>
          </p:cNvSpPr>
          <p:nvPr>
            <p:ph type="body" sz="quarter" idx="12" hasCustomPrompt="1"/>
          </p:nvPr>
        </p:nvSpPr>
        <p:spPr>
          <a:xfrm>
            <a:off x="457200" y="2836800"/>
            <a:ext cx="8218487" cy="1938992"/>
          </a:xfrm>
          <a:prstGeom prst="rect">
            <a:avLst/>
          </a:prstGeom>
        </p:spPr>
        <p:txBody>
          <a:bodyPr vert="horz" lIns="0" tIns="0" rIns="0" bIns="0" anchor="ctr">
            <a:noAutofit/>
          </a:bodyPr>
          <a:lstStyle>
            <a:lvl1pPr marL="0" indent="0" algn="l">
              <a:buNone/>
              <a:defRPr sz="6300" b="1" baseline="0"/>
            </a:lvl1pPr>
          </a:lstStyle>
          <a:p>
            <a:pPr lvl="0"/>
            <a:r>
              <a:rPr lang="fr-CH" dirty="0"/>
              <a:t>Titre de la présentation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P - diapositive de média grand + légende">
    <p:bg>
      <p:bgRef idx="1001">
        <a:schemeClr val="bg1"/>
      </p:bgRef>
    </p:bg>
    <p:spTree>
      <p:nvGrpSpPr>
        <p:cNvPr id="1" name=""/>
        <p:cNvGrpSpPr/>
        <p:nvPr/>
      </p:nvGrpSpPr>
      <p:grpSpPr>
        <a:xfrm>
          <a:off x="0" y="0"/>
          <a:ext cx="0" cy="0"/>
          <a:chOff x="0" y="0"/>
          <a:chExt cx="0" cy="0"/>
        </a:xfrm>
      </p:grpSpPr>
      <p:sp>
        <p:nvSpPr>
          <p:cNvPr id="8" name="Espace réservé pour une image  14"/>
          <p:cNvSpPr>
            <a:spLocks noGrp="1"/>
          </p:cNvSpPr>
          <p:nvPr>
            <p:ph type="pic" sz="quarter" idx="13"/>
          </p:nvPr>
        </p:nvSpPr>
        <p:spPr>
          <a:xfrm>
            <a:off x="469900" y="1727200"/>
            <a:ext cx="8204200" cy="4330700"/>
          </a:xfrm>
          <a:prstGeom prst="rect">
            <a:avLst/>
          </a:prstGeom>
        </p:spPr>
        <p:txBody>
          <a:bodyPr vert="horz"/>
          <a:lstStyle/>
          <a:p>
            <a:pPr lvl="0"/>
            <a:endParaRPr lang="fr-FR" noProof="0"/>
          </a:p>
        </p:txBody>
      </p:sp>
      <p:cxnSp>
        <p:nvCxnSpPr>
          <p:cNvPr id="11" name="Connecteur droit 10"/>
          <p:cNvCxnSpPr/>
          <p:nvPr userDrawn="1"/>
        </p:nvCxnSpPr>
        <p:spPr>
          <a:xfrm>
            <a:off x="457200" y="1308100"/>
            <a:ext cx="8207999" cy="0"/>
          </a:xfrm>
          <a:prstGeom prst="line">
            <a:avLst/>
          </a:prstGeom>
          <a:ln w="952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Titre 7"/>
          <p:cNvSpPr>
            <a:spLocks noGrp="1"/>
          </p:cNvSpPr>
          <p:nvPr>
            <p:ph type="title" hasCustomPrompt="1"/>
          </p:nvPr>
        </p:nvSpPr>
        <p:spPr>
          <a:xfrm>
            <a:off x="402896" y="438314"/>
            <a:ext cx="8229600" cy="869786"/>
          </a:xfrm>
          <a:prstGeom prst="rect">
            <a:avLst/>
          </a:prstGeom>
        </p:spPr>
        <p:txBody>
          <a:bodyPr vert="horz" anchor="t"/>
          <a:lstStyle>
            <a:lvl1pPr algn="l">
              <a:defRPr sz="3500" b="1" baseline="0">
                <a:solidFill>
                  <a:schemeClr val="tx2"/>
                </a:solidFill>
              </a:defRPr>
            </a:lvl1pPr>
          </a:lstStyle>
          <a:p>
            <a:r>
              <a:rPr lang="fr-CH" dirty="0"/>
              <a:t># / Titre de la diapositive</a:t>
            </a:r>
            <a:endParaRPr lang="fr-FR" dirty="0"/>
          </a:p>
        </p:txBody>
      </p:sp>
      <p:sp>
        <p:nvSpPr>
          <p:cNvPr id="14" name="Espace réservé du texte 13"/>
          <p:cNvSpPr>
            <a:spLocks noGrp="1"/>
          </p:cNvSpPr>
          <p:nvPr>
            <p:ph type="body" sz="quarter" idx="15" hasCustomPrompt="1"/>
          </p:nvPr>
        </p:nvSpPr>
        <p:spPr>
          <a:xfrm>
            <a:off x="457200" y="6096000"/>
            <a:ext cx="2806700" cy="228600"/>
          </a:xfrm>
          <a:prstGeom prst="rect">
            <a:avLst/>
          </a:prstGeom>
        </p:spPr>
        <p:txBody>
          <a:bodyPr vert="horz" lIns="0" tIns="0" bIns="0"/>
          <a:lstStyle>
            <a:lvl1pPr>
              <a:buNone/>
              <a:defRPr sz="1400" baseline="0"/>
            </a:lvl1pPr>
            <a:lvl2pPr>
              <a:buNone/>
              <a:defRPr/>
            </a:lvl2pPr>
            <a:lvl3pPr>
              <a:buNone/>
              <a:defRPr/>
            </a:lvl3pPr>
            <a:lvl4pPr>
              <a:buNone/>
              <a:defRPr/>
            </a:lvl4pPr>
            <a:lvl5pPr>
              <a:buNone/>
              <a:defRPr/>
            </a:lvl5pPr>
          </a:lstStyle>
          <a:p>
            <a:pPr lvl="0"/>
            <a:r>
              <a:rPr lang="fr-CH" dirty="0"/>
              <a:t>Légende de l’image</a:t>
            </a:r>
            <a:endParaRPr lang="fr-FR" dirty="0"/>
          </a:p>
        </p:txBody>
      </p:sp>
      <p:sp>
        <p:nvSpPr>
          <p:cNvPr id="13" name="Espace réservé du numéro de diapositive 3"/>
          <p:cNvSpPr>
            <a:spLocks noGrp="1"/>
          </p:cNvSpPr>
          <p:nvPr>
            <p:ph type="sldNum" sz="quarter" idx="4"/>
          </p:nvPr>
        </p:nvSpPr>
        <p:spPr>
          <a:xfrm>
            <a:off x="25400" y="6264275"/>
            <a:ext cx="660400" cy="365125"/>
          </a:xfrm>
          <a:prstGeom prst="rect">
            <a:avLst/>
          </a:prstGeom>
        </p:spPr>
        <p:txBody>
          <a:bodyPr vert="horz" lIns="91440" tIns="45720" rIns="91440" bIns="45720" rtlCol="0" anchor="b"/>
          <a:lstStyle>
            <a:lvl1pPr algn="r">
              <a:defRPr sz="1000">
                <a:solidFill>
                  <a:schemeClr val="tx2"/>
                </a:solidFill>
              </a:defRPr>
            </a:lvl1pPr>
          </a:lstStyle>
          <a:p>
            <a:fld id="{58534D43-2864-A546-9422-2D26055721B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HEP - première diapositive">
    <p:spTree>
      <p:nvGrpSpPr>
        <p:cNvPr id="1" name=""/>
        <p:cNvGrpSpPr/>
        <p:nvPr/>
      </p:nvGrpSpPr>
      <p:grpSpPr>
        <a:xfrm>
          <a:off x="0" y="0"/>
          <a:ext cx="0" cy="0"/>
          <a:chOff x="0" y="0"/>
          <a:chExt cx="0" cy="0"/>
        </a:xfrm>
      </p:grpSpPr>
    </p:spTree>
    <p:extLst>
      <p:ext uri="{BB962C8B-B14F-4D97-AF65-F5344CB8AC3E}">
        <p14:creationId xmlns:p14="http://schemas.microsoft.com/office/powerpoint/2010/main" val="465193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Disposition personnalisée">
    <p:bg>
      <p:bgRef idx="1001">
        <a:schemeClr val="bg1"/>
      </p:bgRef>
    </p:bg>
    <p:spTree>
      <p:nvGrpSpPr>
        <p:cNvPr id="1" name=""/>
        <p:cNvGrpSpPr/>
        <p:nvPr/>
      </p:nvGrpSpPr>
      <p:grpSpPr>
        <a:xfrm>
          <a:off x="0" y="0"/>
          <a:ext cx="0" cy="0"/>
          <a:chOff x="0" y="0"/>
          <a:chExt cx="0" cy="0"/>
        </a:xfrm>
      </p:grpSpPr>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position personnalisé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position personnalisée">
    <p:bg>
      <p:bgRef idx="1001">
        <a:schemeClr val="bg2"/>
      </p:bgRef>
    </p:bg>
    <p:spTree>
      <p:nvGrpSpPr>
        <p:cNvPr id="1" name=""/>
        <p:cNvGrpSpPr/>
        <p:nvPr/>
      </p:nvGrpSpPr>
      <p:grpSpPr>
        <a:xfrm>
          <a:off x="0" y="0"/>
          <a:ext cx="0" cy="0"/>
          <a:chOff x="0" y="0"/>
          <a:chExt cx="0" cy="0"/>
        </a:xfrm>
      </p:grpSpPr>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P - diapositive de table des matières">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02171" y="486835"/>
            <a:ext cx="8229600" cy="656165"/>
          </a:xfrm>
          <a:prstGeom prst="rect">
            <a:avLst/>
          </a:prstGeom>
        </p:spPr>
        <p:txBody>
          <a:bodyPr vert="horz" tIns="0" rIns="0" bIns="0" anchor="t"/>
          <a:lstStyle>
            <a:lvl1pPr algn="l">
              <a:defRPr sz="3500" b="1" baseline="0"/>
            </a:lvl1pPr>
          </a:lstStyle>
          <a:p>
            <a:r>
              <a:rPr lang="fr-CH" dirty="0"/>
              <a:t>Table des matières</a:t>
            </a:r>
            <a:endParaRPr lang="fr-FR" dirty="0"/>
          </a:p>
        </p:txBody>
      </p:sp>
      <p:cxnSp>
        <p:nvCxnSpPr>
          <p:cNvPr id="4" name="Connecteur droit 3"/>
          <p:cNvCxnSpPr/>
          <p:nvPr userDrawn="1"/>
        </p:nvCxnSpPr>
        <p:spPr>
          <a:xfrm>
            <a:off x="457200" y="1308100"/>
            <a:ext cx="8207999" cy="0"/>
          </a:xfrm>
          <a:prstGeom prst="line">
            <a:avLst/>
          </a:prstGeom>
          <a:ln w="952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Espace réservé du numéro de diapositive 3"/>
          <p:cNvSpPr>
            <a:spLocks noGrp="1"/>
          </p:cNvSpPr>
          <p:nvPr>
            <p:ph type="sldNum" sz="quarter" idx="4"/>
          </p:nvPr>
        </p:nvSpPr>
        <p:spPr>
          <a:xfrm>
            <a:off x="25400" y="6264275"/>
            <a:ext cx="660400" cy="365125"/>
          </a:xfrm>
          <a:prstGeom prst="rect">
            <a:avLst/>
          </a:prstGeom>
        </p:spPr>
        <p:txBody>
          <a:bodyPr vert="horz" lIns="91440" tIns="45720" rIns="91440" bIns="45720" rtlCol="0" anchor="b"/>
          <a:lstStyle>
            <a:lvl1pPr algn="r">
              <a:defRPr sz="1000">
                <a:solidFill>
                  <a:schemeClr val="tx1">
                    <a:tint val="75000"/>
                  </a:schemeClr>
                </a:solidFill>
              </a:defRPr>
            </a:lvl1pPr>
          </a:lstStyle>
          <a:p>
            <a:fld id="{58534D43-2864-A546-9422-2D26055721B1}" type="slidenum">
              <a:rPr lang="fr-FR" smtClean="0"/>
              <a:pPr/>
              <a:t>‹N°›</a:t>
            </a:fld>
            <a:endParaRPr lang="fr-FR"/>
          </a:p>
        </p:txBody>
      </p:sp>
      <p:sp>
        <p:nvSpPr>
          <p:cNvPr id="10" name="Espace réservé du texte 9"/>
          <p:cNvSpPr>
            <a:spLocks noGrp="1"/>
          </p:cNvSpPr>
          <p:nvPr>
            <p:ph type="body" sz="quarter" idx="12"/>
          </p:nvPr>
        </p:nvSpPr>
        <p:spPr>
          <a:xfrm>
            <a:off x="401638" y="1697038"/>
            <a:ext cx="8166100" cy="3886200"/>
          </a:xfrm>
          <a:prstGeom prst="rect">
            <a:avLst/>
          </a:prstGeom>
        </p:spPr>
        <p:txBody>
          <a:bodyPr vert="horz" lIns="0" tIns="0" rIns="0" bIns="0"/>
          <a:lstStyle>
            <a:lvl1pPr marL="403200" indent="-334800">
              <a:buFont typeface="+mj-lt"/>
              <a:buAutoNum type="arabicPeriod"/>
              <a:defRPr sz="2300"/>
            </a:lvl1pPr>
            <a:lvl2pPr marL="702000" indent="-180000">
              <a:spcBef>
                <a:spcPts val="0"/>
              </a:spcBef>
              <a:buFont typeface="+mj-lt"/>
              <a:buAutoNum type="arabicPeriod"/>
              <a:defRPr sz="2000"/>
            </a:lvl2pPr>
            <a:lvl3pPr marL="1191600" indent="-187200">
              <a:spcBef>
                <a:spcPts val="0"/>
              </a:spcBef>
              <a:buFont typeface="+mj-lt"/>
              <a:buAutoNum type="arabicPeriod"/>
              <a:defRPr sz="1800"/>
            </a:lvl3pPr>
            <a:lvl4pPr marL="1738800" indent="-187200">
              <a:spcBef>
                <a:spcPts val="0"/>
              </a:spcBef>
              <a:buFont typeface="+mj-lt"/>
              <a:buAutoNum type="arabicPeriod"/>
              <a:defRPr sz="1700"/>
            </a:lvl4pPr>
            <a:lvl5pPr marL="2286000" indent="-140400">
              <a:spcBef>
                <a:spcPts val="0"/>
              </a:spcBef>
              <a:buFont typeface="+mj-lt"/>
              <a:buAutoNum type="arabicPeriod"/>
              <a:defRPr sz="1700"/>
            </a:lvl5p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P - titre de chapitre">
    <p:spTree>
      <p:nvGrpSpPr>
        <p:cNvPr id="1" name=""/>
        <p:cNvGrpSpPr/>
        <p:nvPr/>
      </p:nvGrpSpPr>
      <p:grpSpPr>
        <a:xfrm>
          <a:off x="0" y="0"/>
          <a:ext cx="0" cy="0"/>
          <a:chOff x="0" y="0"/>
          <a:chExt cx="0" cy="0"/>
        </a:xfrm>
      </p:grpSpPr>
      <p:cxnSp>
        <p:nvCxnSpPr>
          <p:cNvPr id="8" name="Connecteur droit 7"/>
          <p:cNvCxnSpPr/>
          <p:nvPr userDrawn="1"/>
        </p:nvCxnSpPr>
        <p:spPr>
          <a:xfrm>
            <a:off x="457200" y="1308100"/>
            <a:ext cx="8207999" cy="0"/>
          </a:xfrm>
          <a:prstGeom prst="line">
            <a:avLst/>
          </a:prstGeom>
          <a:ln w="952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 name="Titre 10"/>
          <p:cNvSpPr>
            <a:spLocks noGrp="1"/>
          </p:cNvSpPr>
          <p:nvPr>
            <p:ph type="title" hasCustomPrompt="1"/>
          </p:nvPr>
        </p:nvSpPr>
        <p:spPr>
          <a:xfrm>
            <a:off x="489600" y="500400"/>
            <a:ext cx="8273251" cy="360000"/>
          </a:xfrm>
          <a:prstGeom prst="rect">
            <a:avLst/>
          </a:prstGeom>
        </p:spPr>
        <p:txBody>
          <a:bodyPr vert="horz" lIns="0" tIns="0" rIns="0" bIns="0"/>
          <a:lstStyle>
            <a:lvl1pPr algn="l">
              <a:defRPr sz="2100" b="1">
                <a:solidFill>
                  <a:srgbClr val="FFFFFF"/>
                </a:solidFill>
              </a:defRPr>
            </a:lvl1pPr>
          </a:lstStyle>
          <a:p>
            <a:r>
              <a:rPr lang="fr-CH" dirty="0"/>
              <a:t>Titre du chapitre</a:t>
            </a:r>
            <a:endParaRPr lang="fr-FR" dirty="0"/>
          </a:p>
        </p:txBody>
      </p:sp>
      <p:sp>
        <p:nvSpPr>
          <p:cNvPr id="15" name="Espace réservé du texte 14"/>
          <p:cNvSpPr>
            <a:spLocks noGrp="1"/>
          </p:cNvSpPr>
          <p:nvPr>
            <p:ph type="body" sz="quarter" idx="12" hasCustomPrompt="1"/>
          </p:nvPr>
        </p:nvSpPr>
        <p:spPr>
          <a:xfrm>
            <a:off x="489600" y="816302"/>
            <a:ext cx="8316912" cy="469900"/>
          </a:xfrm>
          <a:prstGeom prst="rect">
            <a:avLst/>
          </a:prstGeom>
        </p:spPr>
        <p:txBody>
          <a:bodyPr vert="horz" lIns="0" tIns="0" rIns="0" bIns="0"/>
          <a:lstStyle>
            <a:lvl1pPr>
              <a:buNone/>
              <a:defRPr sz="2100" b="0" baseline="0">
                <a:solidFill>
                  <a:schemeClr val="bg1"/>
                </a:solidFill>
              </a:defRPr>
            </a:lvl1pPr>
            <a:lvl2pPr>
              <a:buNone/>
              <a:defRPr/>
            </a:lvl2pPr>
            <a:lvl3pPr>
              <a:buNone/>
              <a:defRPr/>
            </a:lvl3pPr>
            <a:lvl4pPr>
              <a:buNone/>
              <a:defRPr/>
            </a:lvl4pPr>
            <a:lvl5pPr>
              <a:buNone/>
              <a:defRPr/>
            </a:lvl5pPr>
          </a:lstStyle>
          <a:p>
            <a:pPr lvl="0"/>
            <a:r>
              <a:rPr lang="fr-CH" dirty="0"/>
              <a:t>Sous-titre ou accroche</a:t>
            </a:r>
            <a:endParaRPr lang="fr-FR" dirty="0"/>
          </a:p>
        </p:txBody>
      </p:sp>
      <p:sp>
        <p:nvSpPr>
          <p:cNvPr id="12" name="Espace réservé du numéro de diapositive 3"/>
          <p:cNvSpPr>
            <a:spLocks noGrp="1"/>
          </p:cNvSpPr>
          <p:nvPr>
            <p:ph type="sldNum" sz="quarter" idx="4"/>
          </p:nvPr>
        </p:nvSpPr>
        <p:spPr>
          <a:xfrm>
            <a:off x="25400" y="6264275"/>
            <a:ext cx="660400" cy="365125"/>
          </a:xfrm>
          <a:prstGeom prst="rect">
            <a:avLst/>
          </a:prstGeom>
        </p:spPr>
        <p:txBody>
          <a:bodyPr vert="horz" lIns="91440" tIns="45720" rIns="91440" bIns="45720" rtlCol="0" anchor="b"/>
          <a:lstStyle>
            <a:lvl1pPr algn="r">
              <a:defRPr sz="1000">
                <a:solidFill>
                  <a:schemeClr val="tx1">
                    <a:tint val="75000"/>
                  </a:schemeClr>
                </a:solidFill>
              </a:defRPr>
            </a:lvl1pPr>
          </a:lstStyle>
          <a:p>
            <a:fld id="{58534D43-2864-A546-9422-2D26055721B1}" type="slidenum">
              <a:rPr lang="fr-FR" smtClean="0"/>
              <a:pPr/>
              <a:t>‹N°›</a:t>
            </a:fld>
            <a:endParaRPr lang="fr-FR"/>
          </a:p>
        </p:txBody>
      </p:sp>
      <p:sp>
        <p:nvSpPr>
          <p:cNvPr id="16" name="Espace réservé du texte 15"/>
          <p:cNvSpPr>
            <a:spLocks noGrp="1"/>
          </p:cNvSpPr>
          <p:nvPr>
            <p:ph type="body" sz="quarter" idx="13" hasCustomPrompt="1"/>
          </p:nvPr>
        </p:nvSpPr>
        <p:spPr>
          <a:xfrm>
            <a:off x="2106613" y="1828800"/>
            <a:ext cx="4953000" cy="3733800"/>
          </a:xfrm>
          <a:prstGeom prst="rect">
            <a:avLst/>
          </a:prstGeom>
        </p:spPr>
        <p:txBody>
          <a:bodyPr vert="horz" anchor="ctr"/>
          <a:lstStyle>
            <a:lvl1pPr algn="ctr">
              <a:buNone/>
              <a:defRPr sz="45000" b="1"/>
            </a:lvl1pPr>
          </a:lstStyle>
          <a:p>
            <a:pPr lvl="0"/>
            <a:r>
              <a:rPr lang="fr-CH" dirty="0"/>
              <a:t>1</a:t>
            </a:r>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P - diapositive de texte simple">
    <p:bg>
      <p:bgRef idx="1001">
        <a:schemeClr val="bg1"/>
      </p:bgRef>
    </p:bg>
    <p:spTree>
      <p:nvGrpSpPr>
        <p:cNvPr id="1" name=""/>
        <p:cNvGrpSpPr/>
        <p:nvPr/>
      </p:nvGrpSpPr>
      <p:grpSpPr>
        <a:xfrm>
          <a:off x="0" y="0"/>
          <a:ext cx="0" cy="0"/>
          <a:chOff x="0" y="0"/>
          <a:chExt cx="0" cy="0"/>
        </a:xfrm>
      </p:grpSpPr>
      <p:sp>
        <p:nvSpPr>
          <p:cNvPr id="7" name="Espace réservé du texte 6"/>
          <p:cNvSpPr>
            <a:spLocks noGrp="1"/>
          </p:cNvSpPr>
          <p:nvPr>
            <p:ph type="body" sz="quarter" idx="11"/>
          </p:nvPr>
        </p:nvSpPr>
        <p:spPr>
          <a:xfrm>
            <a:off x="457200" y="1727200"/>
            <a:ext cx="8204200" cy="4330700"/>
          </a:xfrm>
          <a:prstGeom prst="rect">
            <a:avLst/>
          </a:prstGeom>
        </p:spPr>
        <p:txBody>
          <a:bodyPr vert="horz" lIns="0" tIns="25200" rIns="0" bIns="0" anchor="t"/>
          <a:lstStyle>
            <a:lvl1pPr marL="327600" indent="-342000">
              <a:spcBef>
                <a:spcPts val="1800"/>
              </a:spcBef>
              <a:buFont typeface="Lucida Grande"/>
              <a:buChar char="—"/>
              <a:defRPr sz="2500"/>
            </a:lvl1pPr>
            <a:lvl2pPr marL="684000" indent="-324000">
              <a:spcBef>
                <a:spcPts val="0"/>
              </a:spcBef>
              <a:buFont typeface="Lucida Grande"/>
              <a:buChar char="—"/>
              <a:defRPr sz="2100"/>
            </a:lvl2pPr>
            <a:lvl3pPr marL="954000" indent="-309600">
              <a:spcBef>
                <a:spcPts val="0"/>
              </a:spcBef>
              <a:buFont typeface="Lucida Grande"/>
              <a:buChar char="—"/>
              <a:defRPr sz="1900"/>
            </a:lvl3pPr>
            <a:lvl4pPr marL="1278000" indent="-324000">
              <a:spcBef>
                <a:spcPts val="0"/>
              </a:spcBef>
              <a:buFont typeface="Lucida Grande"/>
              <a:buChar char="—"/>
              <a:defRPr sz="1800"/>
            </a:lvl4pPr>
            <a:lvl5pPr marL="1598400" indent="-331200">
              <a:spcBef>
                <a:spcPts val="0"/>
              </a:spcBef>
              <a:buFont typeface="Lucida Grande"/>
              <a:buChar char="—"/>
              <a:defRPr sz="1600"/>
            </a:lvl5p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endParaRPr lang="fr-FR" dirty="0"/>
          </a:p>
        </p:txBody>
      </p:sp>
      <p:cxnSp>
        <p:nvCxnSpPr>
          <p:cNvPr id="12" name="Connecteur droit 11"/>
          <p:cNvCxnSpPr/>
          <p:nvPr userDrawn="1"/>
        </p:nvCxnSpPr>
        <p:spPr>
          <a:xfrm>
            <a:off x="457200" y="1308100"/>
            <a:ext cx="8207999" cy="0"/>
          </a:xfrm>
          <a:prstGeom prst="line">
            <a:avLst/>
          </a:prstGeom>
          <a:ln w="952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8" name="Titre 7"/>
          <p:cNvSpPr>
            <a:spLocks noGrp="1"/>
          </p:cNvSpPr>
          <p:nvPr>
            <p:ph type="title" hasCustomPrompt="1"/>
          </p:nvPr>
        </p:nvSpPr>
        <p:spPr>
          <a:xfrm>
            <a:off x="402896" y="438314"/>
            <a:ext cx="8229600" cy="869786"/>
          </a:xfrm>
          <a:prstGeom prst="rect">
            <a:avLst/>
          </a:prstGeom>
        </p:spPr>
        <p:txBody>
          <a:bodyPr vert="horz" anchor="t"/>
          <a:lstStyle>
            <a:lvl1pPr algn="l">
              <a:defRPr sz="3500" b="1" baseline="0">
                <a:solidFill>
                  <a:srgbClr val="00A4E6"/>
                </a:solidFill>
              </a:defRPr>
            </a:lvl1pPr>
          </a:lstStyle>
          <a:p>
            <a:r>
              <a:rPr lang="fr-CH" dirty="0"/>
              <a:t># / Titre de la diapositive</a:t>
            </a:r>
            <a:endParaRPr lang="fr-FR" dirty="0"/>
          </a:p>
        </p:txBody>
      </p:sp>
      <p:sp>
        <p:nvSpPr>
          <p:cNvPr id="9" name="Espace réservé du numéro de diapositive 3"/>
          <p:cNvSpPr>
            <a:spLocks noGrp="1"/>
          </p:cNvSpPr>
          <p:nvPr>
            <p:ph type="sldNum" sz="quarter" idx="4"/>
          </p:nvPr>
        </p:nvSpPr>
        <p:spPr>
          <a:xfrm>
            <a:off x="25400" y="6264275"/>
            <a:ext cx="660400" cy="365125"/>
          </a:xfrm>
          <a:prstGeom prst="rect">
            <a:avLst/>
          </a:prstGeom>
        </p:spPr>
        <p:txBody>
          <a:bodyPr vert="horz" lIns="91440" tIns="45720" rIns="91440" bIns="45720" rtlCol="0" anchor="b"/>
          <a:lstStyle>
            <a:lvl1pPr algn="r">
              <a:defRPr sz="1000">
                <a:solidFill>
                  <a:schemeClr val="tx2"/>
                </a:solidFill>
              </a:defRPr>
            </a:lvl1pPr>
          </a:lstStyle>
          <a:p>
            <a:fld id="{58534D43-2864-A546-9422-2D26055721B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P - diapositive de texte double">
    <p:bg>
      <p:bgRef idx="1001">
        <a:schemeClr val="bg1"/>
      </p:bgRef>
    </p:bg>
    <p:spTree>
      <p:nvGrpSpPr>
        <p:cNvPr id="1" name=""/>
        <p:cNvGrpSpPr/>
        <p:nvPr/>
      </p:nvGrpSpPr>
      <p:grpSpPr>
        <a:xfrm>
          <a:off x="0" y="0"/>
          <a:ext cx="0" cy="0"/>
          <a:chOff x="0" y="0"/>
          <a:chExt cx="0" cy="0"/>
        </a:xfrm>
      </p:grpSpPr>
      <p:sp>
        <p:nvSpPr>
          <p:cNvPr id="6" name="Espace réservé du texte 6"/>
          <p:cNvSpPr>
            <a:spLocks noGrp="1"/>
          </p:cNvSpPr>
          <p:nvPr>
            <p:ph type="body" sz="quarter" idx="11"/>
          </p:nvPr>
        </p:nvSpPr>
        <p:spPr>
          <a:xfrm>
            <a:off x="457200" y="1727200"/>
            <a:ext cx="4038600" cy="4330700"/>
          </a:xfrm>
          <a:prstGeom prst="rect">
            <a:avLst/>
          </a:prstGeom>
        </p:spPr>
        <p:txBody>
          <a:bodyPr vert="horz" lIns="0" tIns="0" rIns="0" bIns="0" numCol="1" anchor="t">
            <a:normAutofit/>
          </a:bodyPr>
          <a:lstStyle>
            <a:lvl1pPr marL="327600" indent="-342000" algn="l" defTabSz="457200" rtl="0" eaLnBrk="0" fontAlgn="base" hangingPunct="0">
              <a:spcBef>
                <a:spcPts val="1800"/>
              </a:spcBef>
              <a:spcAft>
                <a:spcPct val="0"/>
              </a:spcAft>
              <a:buFont typeface="Lucida Grande"/>
              <a:buChar char="—"/>
              <a:defRPr lang="fr-CH" sz="2400" kern="1200" dirty="0" smtClean="0">
                <a:solidFill>
                  <a:schemeClr val="tx1"/>
                </a:solidFill>
                <a:latin typeface="+mn-lt"/>
                <a:ea typeface="ＭＳ Ｐゴシック" pitchFamily="-65" charset="-128"/>
                <a:cs typeface="ＭＳ Ｐゴシック" pitchFamily="-65" charset="-128"/>
              </a:defRPr>
            </a:lvl1pPr>
            <a:lvl2pPr marL="684000" indent="-324000" algn="l" defTabSz="457200" rtl="0" eaLnBrk="0" fontAlgn="base" hangingPunct="0">
              <a:spcBef>
                <a:spcPts val="0"/>
              </a:spcBef>
              <a:spcAft>
                <a:spcPct val="0"/>
              </a:spcAft>
              <a:buFont typeface="Lucida Grande"/>
              <a:buChar char="—"/>
              <a:defRPr lang="fr-CH" sz="2100" kern="1200" dirty="0" smtClean="0">
                <a:solidFill>
                  <a:schemeClr val="tx1"/>
                </a:solidFill>
                <a:latin typeface="+mn-lt"/>
                <a:ea typeface="ＭＳ Ｐゴシック" pitchFamily="-65" charset="-128"/>
                <a:cs typeface="+mn-cs"/>
              </a:defRPr>
            </a:lvl2pPr>
            <a:lvl3pPr marL="954000" indent="-309600" algn="l" defTabSz="457200" rtl="0" eaLnBrk="0" fontAlgn="base" hangingPunct="0">
              <a:spcBef>
                <a:spcPts val="0"/>
              </a:spcBef>
              <a:spcAft>
                <a:spcPct val="0"/>
              </a:spcAft>
              <a:buFont typeface="Lucida Grande"/>
              <a:buChar char="—"/>
              <a:defRPr lang="fr-CH" sz="1900" kern="1200" dirty="0" smtClean="0">
                <a:solidFill>
                  <a:schemeClr val="tx1"/>
                </a:solidFill>
                <a:latin typeface="+mn-lt"/>
                <a:ea typeface="ＭＳ Ｐゴシック" pitchFamily="-65" charset="-128"/>
                <a:cs typeface="+mn-cs"/>
              </a:defRPr>
            </a:lvl3pPr>
            <a:lvl4pPr marL="1278000" indent="-324000" algn="l" defTabSz="457200" rtl="0" eaLnBrk="0" fontAlgn="base" hangingPunct="0">
              <a:spcBef>
                <a:spcPts val="0"/>
              </a:spcBef>
              <a:spcAft>
                <a:spcPct val="0"/>
              </a:spcAft>
              <a:buFont typeface="Lucida Grande"/>
              <a:buChar char="—"/>
              <a:defRPr lang="fr-CH" sz="1800" kern="1200" dirty="0" smtClean="0">
                <a:solidFill>
                  <a:schemeClr val="tx1"/>
                </a:solidFill>
                <a:latin typeface="+mn-lt"/>
                <a:ea typeface="ＭＳ Ｐゴシック" pitchFamily="-65" charset="-128"/>
                <a:cs typeface="+mn-cs"/>
              </a:defRPr>
            </a:lvl4pPr>
            <a:lvl5pPr marL="1598400" indent="-331200" algn="l" defTabSz="457200" rtl="0" eaLnBrk="0" fontAlgn="base" hangingPunct="0">
              <a:spcBef>
                <a:spcPts val="0"/>
              </a:spcBef>
              <a:spcAft>
                <a:spcPct val="0"/>
              </a:spcAft>
              <a:buFont typeface="Lucida Grande"/>
              <a:buChar char="—"/>
              <a:defRPr lang="fr-CH" sz="1600" kern="1200" dirty="0" smtClean="0">
                <a:solidFill>
                  <a:schemeClr val="tx1"/>
                </a:solidFill>
                <a:latin typeface="+mn-lt"/>
                <a:ea typeface="ＭＳ Ｐゴシック" pitchFamily="-65" charset="-128"/>
                <a:cs typeface="+mn-cs"/>
              </a:defRPr>
            </a:lvl5p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p>
          <a:p>
            <a:pPr lvl="4"/>
            <a:endParaRPr lang="fr-FR" dirty="0"/>
          </a:p>
        </p:txBody>
      </p:sp>
      <p:cxnSp>
        <p:nvCxnSpPr>
          <p:cNvPr id="11" name="Connecteur droit 10"/>
          <p:cNvCxnSpPr/>
          <p:nvPr userDrawn="1"/>
        </p:nvCxnSpPr>
        <p:spPr>
          <a:xfrm>
            <a:off x="457200" y="1308100"/>
            <a:ext cx="8207999" cy="0"/>
          </a:xfrm>
          <a:prstGeom prst="line">
            <a:avLst/>
          </a:prstGeom>
          <a:ln w="952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Titre 7"/>
          <p:cNvSpPr>
            <a:spLocks noGrp="1"/>
          </p:cNvSpPr>
          <p:nvPr>
            <p:ph type="title" hasCustomPrompt="1"/>
          </p:nvPr>
        </p:nvSpPr>
        <p:spPr>
          <a:xfrm>
            <a:off x="402896" y="438314"/>
            <a:ext cx="8229600" cy="869786"/>
          </a:xfrm>
          <a:prstGeom prst="rect">
            <a:avLst/>
          </a:prstGeom>
        </p:spPr>
        <p:txBody>
          <a:bodyPr vert="horz" anchor="t"/>
          <a:lstStyle>
            <a:lvl1pPr algn="l">
              <a:defRPr sz="3500" b="1" baseline="0">
                <a:solidFill>
                  <a:schemeClr val="tx2"/>
                </a:solidFill>
              </a:defRPr>
            </a:lvl1pPr>
          </a:lstStyle>
          <a:p>
            <a:r>
              <a:rPr lang="fr-CH" dirty="0"/>
              <a:t># / Titre de la diapositive</a:t>
            </a:r>
            <a:endParaRPr lang="fr-FR" dirty="0"/>
          </a:p>
        </p:txBody>
      </p:sp>
      <p:sp>
        <p:nvSpPr>
          <p:cNvPr id="12" name="Espace réservé du texte 6"/>
          <p:cNvSpPr>
            <a:spLocks noGrp="1"/>
          </p:cNvSpPr>
          <p:nvPr>
            <p:ph type="body" sz="quarter" idx="13"/>
          </p:nvPr>
        </p:nvSpPr>
        <p:spPr>
          <a:xfrm>
            <a:off x="4673400" y="1727200"/>
            <a:ext cx="4038600" cy="4330700"/>
          </a:xfrm>
          <a:prstGeom prst="rect">
            <a:avLst/>
          </a:prstGeom>
        </p:spPr>
        <p:txBody>
          <a:bodyPr vert="horz" lIns="0" tIns="0" rIns="0" bIns="0" numCol="1" anchor="t">
            <a:normAutofit/>
          </a:bodyPr>
          <a:lstStyle>
            <a:lvl1pPr marL="327600" indent="-342000" algn="l" defTabSz="457200" rtl="0" eaLnBrk="0" fontAlgn="base" hangingPunct="0">
              <a:spcBef>
                <a:spcPts val="1800"/>
              </a:spcBef>
              <a:spcAft>
                <a:spcPct val="0"/>
              </a:spcAft>
              <a:buFont typeface="Lucida Grande"/>
              <a:buChar char="—"/>
              <a:defRPr lang="fr-CH" sz="2400" kern="1200" dirty="0" smtClean="0">
                <a:solidFill>
                  <a:schemeClr val="tx1"/>
                </a:solidFill>
                <a:latin typeface="+mn-lt"/>
                <a:ea typeface="ＭＳ Ｐゴシック" pitchFamily="-65" charset="-128"/>
                <a:cs typeface="ＭＳ Ｐゴシック" pitchFamily="-65" charset="-128"/>
              </a:defRPr>
            </a:lvl1pPr>
            <a:lvl2pPr marL="684000" indent="-324000" algn="l" defTabSz="457200" rtl="0" eaLnBrk="0" fontAlgn="base" hangingPunct="0">
              <a:spcBef>
                <a:spcPts val="0"/>
              </a:spcBef>
              <a:spcAft>
                <a:spcPct val="0"/>
              </a:spcAft>
              <a:buFont typeface="Lucida Grande"/>
              <a:buChar char="—"/>
              <a:defRPr lang="fr-CH" sz="2100" kern="1200" dirty="0" smtClean="0">
                <a:solidFill>
                  <a:schemeClr val="tx1"/>
                </a:solidFill>
                <a:latin typeface="+mn-lt"/>
                <a:ea typeface="ＭＳ Ｐゴシック" pitchFamily="-65" charset="-128"/>
                <a:cs typeface="+mn-cs"/>
              </a:defRPr>
            </a:lvl2pPr>
            <a:lvl3pPr marL="954000" indent="-309600" algn="l" defTabSz="457200" rtl="0" eaLnBrk="0" fontAlgn="base" hangingPunct="0">
              <a:spcBef>
                <a:spcPts val="0"/>
              </a:spcBef>
              <a:spcAft>
                <a:spcPct val="0"/>
              </a:spcAft>
              <a:buFont typeface="Lucida Grande"/>
              <a:buChar char="—"/>
              <a:defRPr lang="fr-CH" sz="1900" kern="1200" dirty="0" smtClean="0">
                <a:solidFill>
                  <a:schemeClr val="tx1"/>
                </a:solidFill>
                <a:latin typeface="+mn-lt"/>
                <a:ea typeface="ＭＳ Ｐゴシック" pitchFamily="-65" charset="-128"/>
                <a:cs typeface="+mn-cs"/>
              </a:defRPr>
            </a:lvl3pPr>
            <a:lvl4pPr marL="1278000" indent="-324000" algn="l" defTabSz="457200" rtl="0" eaLnBrk="0" fontAlgn="base" hangingPunct="0">
              <a:spcBef>
                <a:spcPts val="0"/>
              </a:spcBef>
              <a:spcAft>
                <a:spcPct val="0"/>
              </a:spcAft>
              <a:buFont typeface="Lucida Grande"/>
              <a:buChar char="—"/>
              <a:defRPr lang="fr-CH" sz="1800" kern="1200" dirty="0" smtClean="0">
                <a:solidFill>
                  <a:schemeClr val="tx1"/>
                </a:solidFill>
                <a:latin typeface="+mn-lt"/>
                <a:ea typeface="ＭＳ Ｐゴシック" pitchFamily="-65" charset="-128"/>
                <a:cs typeface="+mn-cs"/>
              </a:defRPr>
            </a:lvl4pPr>
            <a:lvl5pPr marL="1598400" indent="-331200" algn="l" defTabSz="457200" rtl="0" eaLnBrk="0" fontAlgn="base" hangingPunct="0">
              <a:spcBef>
                <a:spcPts val="0"/>
              </a:spcBef>
              <a:spcAft>
                <a:spcPct val="0"/>
              </a:spcAft>
              <a:buFont typeface="Lucida Grande"/>
              <a:buChar char="—"/>
              <a:defRPr lang="fr-CH" sz="1600" kern="1200" dirty="0" smtClean="0">
                <a:solidFill>
                  <a:schemeClr val="tx1"/>
                </a:solidFill>
                <a:latin typeface="+mn-lt"/>
                <a:ea typeface="ＭＳ Ｐゴシック" pitchFamily="-65" charset="-128"/>
                <a:cs typeface="+mn-cs"/>
              </a:defRPr>
            </a:lvl5p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p>
          <a:p>
            <a:pPr lvl="4"/>
            <a:endParaRPr lang="fr-FR" dirty="0"/>
          </a:p>
        </p:txBody>
      </p:sp>
      <p:sp>
        <p:nvSpPr>
          <p:cNvPr id="9" name="Espace réservé du numéro de diapositive 3"/>
          <p:cNvSpPr>
            <a:spLocks noGrp="1"/>
          </p:cNvSpPr>
          <p:nvPr>
            <p:ph type="sldNum" sz="quarter" idx="4"/>
          </p:nvPr>
        </p:nvSpPr>
        <p:spPr>
          <a:xfrm>
            <a:off x="25400" y="6264275"/>
            <a:ext cx="660400" cy="365125"/>
          </a:xfrm>
          <a:prstGeom prst="rect">
            <a:avLst/>
          </a:prstGeom>
        </p:spPr>
        <p:txBody>
          <a:bodyPr vert="horz" lIns="91440" tIns="45720" rIns="91440" bIns="45720" rtlCol="0" anchor="b"/>
          <a:lstStyle>
            <a:lvl1pPr algn="r">
              <a:defRPr sz="1000">
                <a:solidFill>
                  <a:schemeClr val="tx2"/>
                </a:solidFill>
              </a:defRPr>
            </a:lvl1pPr>
          </a:lstStyle>
          <a:p>
            <a:fld id="{58534D43-2864-A546-9422-2D26055721B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P - diapositive de texte + média">
    <p:bg>
      <p:bgRef idx="1001">
        <a:schemeClr val="bg1"/>
      </p:bgRef>
    </p:bg>
    <p:spTree>
      <p:nvGrpSpPr>
        <p:cNvPr id="1" name=""/>
        <p:cNvGrpSpPr/>
        <p:nvPr/>
      </p:nvGrpSpPr>
      <p:grpSpPr>
        <a:xfrm>
          <a:off x="0" y="0"/>
          <a:ext cx="0" cy="0"/>
          <a:chOff x="0" y="0"/>
          <a:chExt cx="0" cy="0"/>
        </a:xfrm>
      </p:grpSpPr>
      <p:sp>
        <p:nvSpPr>
          <p:cNvPr id="15" name="Espace réservé pour une image  14"/>
          <p:cNvSpPr>
            <a:spLocks noGrp="1"/>
          </p:cNvSpPr>
          <p:nvPr>
            <p:ph type="pic" sz="quarter" idx="12"/>
          </p:nvPr>
        </p:nvSpPr>
        <p:spPr>
          <a:xfrm>
            <a:off x="4749800" y="1727200"/>
            <a:ext cx="3898900" cy="4330700"/>
          </a:xfrm>
          <a:prstGeom prst="rect">
            <a:avLst/>
          </a:prstGeom>
        </p:spPr>
        <p:txBody>
          <a:bodyPr vert="horz"/>
          <a:lstStyle/>
          <a:p>
            <a:pPr lvl="0"/>
            <a:endParaRPr lang="fr-FR" noProof="0"/>
          </a:p>
        </p:txBody>
      </p:sp>
      <p:cxnSp>
        <p:nvCxnSpPr>
          <p:cNvPr id="11" name="Connecteur droit 10"/>
          <p:cNvCxnSpPr/>
          <p:nvPr userDrawn="1"/>
        </p:nvCxnSpPr>
        <p:spPr>
          <a:xfrm>
            <a:off x="457200" y="1308100"/>
            <a:ext cx="8207999" cy="0"/>
          </a:xfrm>
          <a:prstGeom prst="line">
            <a:avLst/>
          </a:prstGeom>
          <a:ln w="952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Titre 7"/>
          <p:cNvSpPr>
            <a:spLocks noGrp="1"/>
          </p:cNvSpPr>
          <p:nvPr>
            <p:ph type="title" hasCustomPrompt="1"/>
          </p:nvPr>
        </p:nvSpPr>
        <p:spPr>
          <a:xfrm>
            <a:off x="402896" y="438314"/>
            <a:ext cx="8229600" cy="869786"/>
          </a:xfrm>
          <a:prstGeom prst="rect">
            <a:avLst/>
          </a:prstGeom>
        </p:spPr>
        <p:txBody>
          <a:bodyPr vert="horz" anchor="t"/>
          <a:lstStyle>
            <a:lvl1pPr algn="l">
              <a:defRPr sz="3500" b="1" baseline="0">
                <a:solidFill>
                  <a:schemeClr val="tx2"/>
                </a:solidFill>
              </a:defRPr>
            </a:lvl1pPr>
          </a:lstStyle>
          <a:p>
            <a:r>
              <a:rPr lang="fr-CH" dirty="0"/>
              <a:t># / Titre de la diapositive</a:t>
            </a:r>
            <a:endParaRPr lang="fr-FR" dirty="0"/>
          </a:p>
        </p:txBody>
      </p:sp>
      <p:sp>
        <p:nvSpPr>
          <p:cNvPr id="17" name="Espace réservé du texte 6"/>
          <p:cNvSpPr>
            <a:spLocks noGrp="1"/>
          </p:cNvSpPr>
          <p:nvPr>
            <p:ph type="body" sz="quarter" idx="11"/>
          </p:nvPr>
        </p:nvSpPr>
        <p:spPr>
          <a:xfrm>
            <a:off x="457200" y="1727200"/>
            <a:ext cx="4038600" cy="4330700"/>
          </a:xfrm>
          <a:prstGeom prst="rect">
            <a:avLst/>
          </a:prstGeom>
        </p:spPr>
        <p:txBody>
          <a:bodyPr vert="horz" lIns="0" tIns="0" rIns="0" bIns="0" numCol="1" anchor="t">
            <a:normAutofit/>
          </a:bodyPr>
          <a:lstStyle>
            <a:lvl1pPr marL="327600" indent="-342000" algn="l" defTabSz="457200" rtl="0" eaLnBrk="0" fontAlgn="base" hangingPunct="0">
              <a:spcBef>
                <a:spcPts val="1800"/>
              </a:spcBef>
              <a:spcAft>
                <a:spcPct val="0"/>
              </a:spcAft>
              <a:buFont typeface="Lucida Grande"/>
              <a:buChar char="—"/>
              <a:defRPr lang="fr-CH" sz="2400" kern="1200" dirty="0" smtClean="0">
                <a:solidFill>
                  <a:schemeClr val="tx1"/>
                </a:solidFill>
                <a:latin typeface="+mn-lt"/>
                <a:ea typeface="ＭＳ Ｐゴシック" pitchFamily="-65" charset="-128"/>
                <a:cs typeface="ＭＳ Ｐゴシック" pitchFamily="-65" charset="-128"/>
              </a:defRPr>
            </a:lvl1pPr>
            <a:lvl2pPr marL="684000" indent="-324000" algn="l" defTabSz="457200" rtl="0" eaLnBrk="0" fontAlgn="base" hangingPunct="0">
              <a:spcBef>
                <a:spcPts val="0"/>
              </a:spcBef>
              <a:spcAft>
                <a:spcPct val="0"/>
              </a:spcAft>
              <a:buFont typeface="Lucida Grande"/>
              <a:buChar char="—"/>
              <a:defRPr lang="fr-CH" sz="2100" kern="1200" dirty="0" smtClean="0">
                <a:solidFill>
                  <a:schemeClr val="tx1"/>
                </a:solidFill>
                <a:latin typeface="+mn-lt"/>
                <a:ea typeface="ＭＳ Ｐゴシック" pitchFamily="-65" charset="-128"/>
                <a:cs typeface="+mn-cs"/>
              </a:defRPr>
            </a:lvl2pPr>
            <a:lvl3pPr marL="954000" indent="-309600" algn="l" defTabSz="457200" rtl="0" eaLnBrk="0" fontAlgn="base" hangingPunct="0">
              <a:spcBef>
                <a:spcPts val="0"/>
              </a:spcBef>
              <a:spcAft>
                <a:spcPct val="0"/>
              </a:spcAft>
              <a:buFont typeface="Lucida Grande"/>
              <a:buChar char="—"/>
              <a:defRPr lang="fr-CH" sz="1900" kern="1200" dirty="0" smtClean="0">
                <a:solidFill>
                  <a:schemeClr val="tx1"/>
                </a:solidFill>
                <a:latin typeface="+mn-lt"/>
                <a:ea typeface="ＭＳ Ｐゴシック" pitchFamily="-65" charset="-128"/>
                <a:cs typeface="+mn-cs"/>
              </a:defRPr>
            </a:lvl3pPr>
            <a:lvl4pPr marL="1278000" indent="-324000" algn="l" defTabSz="457200" rtl="0" eaLnBrk="0" fontAlgn="base" hangingPunct="0">
              <a:spcBef>
                <a:spcPts val="0"/>
              </a:spcBef>
              <a:spcAft>
                <a:spcPct val="0"/>
              </a:spcAft>
              <a:buFont typeface="Lucida Grande"/>
              <a:buChar char="—"/>
              <a:defRPr lang="fr-CH" sz="1800" kern="1200" dirty="0" smtClean="0">
                <a:solidFill>
                  <a:schemeClr val="tx1"/>
                </a:solidFill>
                <a:latin typeface="+mn-lt"/>
                <a:ea typeface="ＭＳ Ｐゴシック" pitchFamily="-65" charset="-128"/>
                <a:cs typeface="+mn-cs"/>
              </a:defRPr>
            </a:lvl4pPr>
            <a:lvl5pPr marL="1598400" indent="-331200" algn="l" defTabSz="457200" rtl="0" eaLnBrk="0" fontAlgn="base" hangingPunct="0">
              <a:spcBef>
                <a:spcPts val="0"/>
              </a:spcBef>
              <a:spcAft>
                <a:spcPct val="0"/>
              </a:spcAft>
              <a:buFont typeface="Lucida Grande"/>
              <a:buChar char="—"/>
              <a:defRPr lang="fr-CH" sz="1600" kern="1200" dirty="0" smtClean="0">
                <a:solidFill>
                  <a:schemeClr val="tx1"/>
                </a:solidFill>
                <a:latin typeface="+mn-lt"/>
                <a:ea typeface="ＭＳ Ｐゴシック" pitchFamily="-65" charset="-128"/>
                <a:cs typeface="+mn-cs"/>
              </a:defRPr>
            </a:lvl5p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p>
          <a:p>
            <a:pPr lvl="4"/>
            <a:endParaRPr lang="fr-FR" dirty="0"/>
          </a:p>
        </p:txBody>
      </p:sp>
      <p:sp>
        <p:nvSpPr>
          <p:cNvPr id="12" name="Espace réservé du numéro de diapositive 3"/>
          <p:cNvSpPr>
            <a:spLocks noGrp="1"/>
          </p:cNvSpPr>
          <p:nvPr>
            <p:ph type="sldNum" sz="quarter" idx="4"/>
          </p:nvPr>
        </p:nvSpPr>
        <p:spPr>
          <a:xfrm>
            <a:off x="25400" y="6264275"/>
            <a:ext cx="660400" cy="365125"/>
          </a:xfrm>
          <a:prstGeom prst="rect">
            <a:avLst/>
          </a:prstGeom>
        </p:spPr>
        <p:txBody>
          <a:bodyPr vert="horz" lIns="91440" tIns="45720" rIns="91440" bIns="45720" rtlCol="0" anchor="b"/>
          <a:lstStyle>
            <a:lvl1pPr algn="r">
              <a:defRPr sz="1000">
                <a:solidFill>
                  <a:schemeClr val="tx2"/>
                </a:solidFill>
              </a:defRPr>
            </a:lvl1pPr>
          </a:lstStyle>
          <a:p>
            <a:fld id="{58534D43-2864-A546-9422-2D26055721B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P - diapositive de média double">
    <p:bg>
      <p:bgRef idx="1001">
        <a:schemeClr val="bg1"/>
      </p:bgRef>
    </p:bg>
    <p:spTree>
      <p:nvGrpSpPr>
        <p:cNvPr id="1" name=""/>
        <p:cNvGrpSpPr/>
        <p:nvPr/>
      </p:nvGrpSpPr>
      <p:grpSpPr>
        <a:xfrm>
          <a:off x="0" y="0"/>
          <a:ext cx="0" cy="0"/>
          <a:chOff x="0" y="0"/>
          <a:chExt cx="0" cy="0"/>
        </a:xfrm>
      </p:grpSpPr>
      <p:sp>
        <p:nvSpPr>
          <p:cNvPr id="9" name="Espace réservé pour une image  14"/>
          <p:cNvSpPr>
            <a:spLocks noGrp="1"/>
          </p:cNvSpPr>
          <p:nvPr>
            <p:ph type="pic" sz="quarter" idx="12"/>
          </p:nvPr>
        </p:nvSpPr>
        <p:spPr>
          <a:xfrm>
            <a:off x="4749800" y="1727200"/>
            <a:ext cx="3898900" cy="4330700"/>
          </a:xfrm>
          <a:prstGeom prst="rect">
            <a:avLst/>
          </a:prstGeom>
        </p:spPr>
        <p:txBody>
          <a:bodyPr vert="horz"/>
          <a:lstStyle/>
          <a:p>
            <a:pPr lvl="0"/>
            <a:endParaRPr lang="fr-FR" noProof="0"/>
          </a:p>
        </p:txBody>
      </p:sp>
      <p:sp>
        <p:nvSpPr>
          <p:cNvPr id="10" name="Espace réservé pour une image  14"/>
          <p:cNvSpPr>
            <a:spLocks noGrp="1"/>
          </p:cNvSpPr>
          <p:nvPr>
            <p:ph type="pic" sz="quarter" idx="13"/>
          </p:nvPr>
        </p:nvSpPr>
        <p:spPr>
          <a:xfrm>
            <a:off x="457200" y="1727200"/>
            <a:ext cx="3898900" cy="4330700"/>
          </a:xfrm>
          <a:prstGeom prst="rect">
            <a:avLst/>
          </a:prstGeom>
        </p:spPr>
        <p:txBody>
          <a:bodyPr vert="horz"/>
          <a:lstStyle/>
          <a:p>
            <a:pPr lvl="0"/>
            <a:endParaRPr lang="fr-FR" noProof="0"/>
          </a:p>
        </p:txBody>
      </p:sp>
      <p:cxnSp>
        <p:nvCxnSpPr>
          <p:cNvPr id="12" name="Connecteur droit 11"/>
          <p:cNvCxnSpPr/>
          <p:nvPr userDrawn="1"/>
        </p:nvCxnSpPr>
        <p:spPr>
          <a:xfrm>
            <a:off x="457200" y="1308100"/>
            <a:ext cx="8207999" cy="0"/>
          </a:xfrm>
          <a:prstGeom prst="line">
            <a:avLst/>
          </a:prstGeom>
          <a:ln w="952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itre 7"/>
          <p:cNvSpPr>
            <a:spLocks noGrp="1"/>
          </p:cNvSpPr>
          <p:nvPr>
            <p:ph type="title" hasCustomPrompt="1"/>
          </p:nvPr>
        </p:nvSpPr>
        <p:spPr>
          <a:xfrm>
            <a:off x="402896" y="438314"/>
            <a:ext cx="8229600" cy="869786"/>
          </a:xfrm>
          <a:prstGeom prst="rect">
            <a:avLst/>
          </a:prstGeom>
        </p:spPr>
        <p:txBody>
          <a:bodyPr vert="horz" anchor="t"/>
          <a:lstStyle>
            <a:lvl1pPr algn="l">
              <a:defRPr sz="3500" b="1" baseline="0">
                <a:solidFill>
                  <a:schemeClr val="tx2"/>
                </a:solidFill>
              </a:defRPr>
            </a:lvl1pPr>
          </a:lstStyle>
          <a:p>
            <a:r>
              <a:rPr lang="fr-CH" dirty="0"/>
              <a:t># / Titre de la diapositive</a:t>
            </a:r>
            <a:endParaRPr lang="fr-FR" dirty="0"/>
          </a:p>
        </p:txBody>
      </p:sp>
      <p:sp>
        <p:nvSpPr>
          <p:cNvPr id="14" name="Espace réservé du numéro de diapositive 3"/>
          <p:cNvSpPr>
            <a:spLocks noGrp="1"/>
          </p:cNvSpPr>
          <p:nvPr>
            <p:ph type="sldNum" sz="quarter" idx="4"/>
          </p:nvPr>
        </p:nvSpPr>
        <p:spPr>
          <a:xfrm>
            <a:off x="25400" y="6447600"/>
            <a:ext cx="660400" cy="181800"/>
          </a:xfrm>
          <a:prstGeom prst="rect">
            <a:avLst/>
          </a:prstGeom>
        </p:spPr>
        <p:txBody>
          <a:bodyPr vert="horz" lIns="91440" tIns="45720" rIns="91440" bIns="45720" rtlCol="0" anchor="b"/>
          <a:lstStyle>
            <a:lvl1pPr algn="r">
              <a:defRPr sz="1000">
                <a:solidFill>
                  <a:schemeClr val="tx2"/>
                </a:solidFill>
              </a:defRPr>
            </a:lvl1pPr>
          </a:lstStyle>
          <a:p>
            <a:fld id="{58534D43-2864-A546-9422-2D26055721B1}"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P - diapositive de média double + légende">
    <p:bg>
      <p:bgRef idx="1001">
        <a:schemeClr val="bg1"/>
      </p:bgRef>
    </p:bg>
    <p:spTree>
      <p:nvGrpSpPr>
        <p:cNvPr id="1" name=""/>
        <p:cNvGrpSpPr/>
        <p:nvPr/>
      </p:nvGrpSpPr>
      <p:grpSpPr>
        <a:xfrm>
          <a:off x="0" y="0"/>
          <a:ext cx="0" cy="0"/>
          <a:chOff x="0" y="0"/>
          <a:chExt cx="0" cy="0"/>
        </a:xfrm>
      </p:grpSpPr>
      <p:sp>
        <p:nvSpPr>
          <p:cNvPr id="8" name="Espace réservé pour une image  14"/>
          <p:cNvSpPr>
            <a:spLocks noGrp="1"/>
          </p:cNvSpPr>
          <p:nvPr>
            <p:ph type="pic" sz="quarter" idx="12"/>
          </p:nvPr>
        </p:nvSpPr>
        <p:spPr>
          <a:xfrm>
            <a:off x="4749800" y="1727200"/>
            <a:ext cx="3898900" cy="4330700"/>
          </a:xfrm>
          <a:prstGeom prst="rect">
            <a:avLst/>
          </a:prstGeom>
        </p:spPr>
        <p:txBody>
          <a:bodyPr vert="horz"/>
          <a:lstStyle/>
          <a:p>
            <a:pPr lvl="0"/>
            <a:endParaRPr lang="fr-FR" noProof="0"/>
          </a:p>
        </p:txBody>
      </p:sp>
      <p:sp>
        <p:nvSpPr>
          <p:cNvPr id="9" name="Espace réservé pour une image  14"/>
          <p:cNvSpPr>
            <a:spLocks noGrp="1"/>
          </p:cNvSpPr>
          <p:nvPr>
            <p:ph type="pic" sz="quarter" idx="13"/>
          </p:nvPr>
        </p:nvSpPr>
        <p:spPr>
          <a:xfrm>
            <a:off x="457200" y="1727200"/>
            <a:ext cx="3898900" cy="4330700"/>
          </a:xfrm>
          <a:prstGeom prst="rect">
            <a:avLst/>
          </a:prstGeom>
        </p:spPr>
        <p:txBody>
          <a:bodyPr vert="horz"/>
          <a:lstStyle/>
          <a:p>
            <a:pPr lvl="0"/>
            <a:endParaRPr lang="fr-FR" noProof="0"/>
          </a:p>
        </p:txBody>
      </p:sp>
      <p:cxnSp>
        <p:nvCxnSpPr>
          <p:cNvPr id="14" name="Connecteur droit 13"/>
          <p:cNvCxnSpPr/>
          <p:nvPr userDrawn="1"/>
        </p:nvCxnSpPr>
        <p:spPr>
          <a:xfrm>
            <a:off x="457200" y="1308100"/>
            <a:ext cx="8207999" cy="0"/>
          </a:xfrm>
          <a:prstGeom prst="line">
            <a:avLst/>
          </a:prstGeom>
          <a:ln w="952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2" name="Titre 7"/>
          <p:cNvSpPr>
            <a:spLocks noGrp="1"/>
          </p:cNvSpPr>
          <p:nvPr>
            <p:ph type="title" hasCustomPrompt="1"/>
          </p:nvPr>
        </p:nvSpPr>
        <p:spPr>
          <a:xfrm>
            <a:off x="402896" y="438314"/>
            <a:ext cx="8229600" cy="869786"/>
          </a:xfrm>
          <a:prstGeom prst="rect">
            <a:avLst/>
          </a:prstGeom>
        </p:spPr>
        <p:txBody>
          <a:bodyPr vert="horz" anchor="t"/>
          <a:lstStyle>
            <a:lvl1pPr algn="l">
              <a:defRPr sz="3500" b="1" baseline="0">
                <a:solidFill>
                  <a:schemeClr val="tx2"/>
                </a:solidFill>
              </a:defRPr>
            </a:lvl1pPr>
          </a:lstStyle>
          <a:p>
            <a:r>
              <a:rPr lang="fr-CH" dirty="0"/>
              <a:t># / Titre de la diapositive</a:t>
            </a:r>
            <a:endParaRPr lang="fr-FR" dirty="0"/>
          </a:p>
        </p:txBody>
      </p:sp>
      <p:sp>
        <p:nvSpPr>
          <p:cNvPr id="16" name="Espace réservé du texte 13"/>
          <p:cNvSpPr>
            <a:spLocks noGrp="1"/>
          </p:cNvSpPr>
          <p:nvPr>
            <p:ph type="body" sz="quarter" idx="15" hasCustomPrompt="1"/>
          </p:nvPr>
        </p:nvSpPr>
        <p:spPr>
          <a:xfrm>
            <a:off x="457200" y="6096000"/>
            <a:ext cx="2806700" cy="228600"/>
          </a:xfrm>
          <a:custGeom>
            <a:avLst/>
            <a:gdLst>
              <a:gd name="connsiteX0" fmla="*/ 0 w 2806700"/>
              <a:gd name="connsiteY0" fmla="*/ 0 h 228600"/>
              <a:gd name="connsiteX1" fmla="*/ 2806700 w 2806700"/>
              <a:gd name="connsiteY1" fmla="*/ 0 h 228600"/>
              <a:gd name="connsiteX2" fmla="*/ 2806700 w 2806700"/>
              <a:gd name="connsiteY2" fmla="*/ 228600 h 228600"/>
              <a:gd name="connsiteX3" fmla="*/ 0 w 2806700"/>
              <a:gd name="connsiteY3" fmla="*/ 228600 h 228600"/>
              <a:gd name="connsiteX4" fmla="*/ 0 w 2806700"/>
              <a:gd name="connsiteY4" fmla="*/ 0 h 22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6700" h="228600">
                <a:moveTo>
                  <a:pt x="0" y="0"/>
                </a:moveTo>
                <a:lnTo>
                  <a:pt x="2806700" y="0"/>
                </a:lnTo>
                <a:lnTo>
                  <a:pt x="2806700" y="228600"/>
                </a:lnTo>
                <a:lnTo>
                  <a:pt x="0" y="228600"/>
                </a:lnTo>
                <a:lnTo>
                  <a:pt x="0" y="0"/>
                </a:lnTo>
                <a:close/>
              </a:path>
            </a:pathLst>
          </a:custGeom>
        </p:spPr>
        <p:txBody>
          <a:bodyPr vert="horz" lIns="0" tIns="0" bIns="0"/>
          <a:lstStyle>
            <a:lvl1pPr>
              <a:buNone/>
              <a:defRPr sz="1400" baseline="0"/>
            </a:lvl1pPr>
            <a:lvl2pPr>
              <a:buNone/>
              <a:defRPr/>
            </a:lvl2pPr>
            <a:lvl3pPr>
              <a:buNone/>
              <a:defRPr/>
            </a:lvl3pPr>
            <a:lvl4pPr>
              <a:buNone/>
              <a:defRPr/>
            </a:lvl4pPr>
            <a:lvl5pPr>
              <a:buNone/>
              <a:defRPr/>
            </a:lvl5pPr>
          </a:lstStyle>
          <a:p>
            <a:pPr lvl="0"/>
            <a:r>
              <a:rPr lang="fr-CH" dirty="0"/>
              <a:t>Légende de l’image</a:t>
            </a:r>
            <a:endParaRPr lang="fr-FR" dirty="0"/>
          </a:p>
        </p:txBody>
      </p:sp>
      <p:sp>
        <p:nvSpPr>
          <p:cNvPr id="17" name="Espace réservé du texte 13"/>
          <p:cNvSpPr>
            <a:spLocks noGrp="1"/>
          </p:cNvSpPr>
          <p:nvPr>
            <p:ph type="body" sz="quarter" idx="16" hasCustomPrompt="1"/>
          </p:nvPr>
        </p:nvSpPr>
        <p:spPr>
          <a:xfrm>
            <a:off x="4748400" y="6094800"/>
            <a:ext cx="2806700" cy="228600"/>
          </a:xfrm>
          <a:custGeom>
            <a:avLst/>
            <a:gdLst>
              <a:gd name="connsiteX0" fmla="*/ 0 w 2806700"/>
              <a:gd name="connsiteY0" fmla="*/ 0 h 228600"/>
              <a:gd name="connsiteX1" fmla="*/ 2806700 w 2806700"/>
              <a:gd name="connsiteY1" fmla="*/ 0 h 228600"/>
              <a:gd name="connsiteX2" fmla="*/ 2806700 w 2806700"/>
              <a:gd name="connsiteY2" fmla="*/ 228600 h 228600"/>
              <a:gd name="connsiteX3" fmla="*/ 0 w 2806700"/>
              <a:gd name="connsiteY3" fmla="*/ 228600 h 228600"/>
              <a:gd name="connsiteX4" fmla="*/ 0 w 2806700"/>
              <a:gd name="connsiteY4" fmla="*/ 0 h 22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6700" h="228600">
                <a:moveTo>
                  <a:pt x="0" y="0"/>
                </a:moveTo>
                <a:lnTo>
                  <a:pt x="2806700" y="0"/>
                </a:lnTo>
                <a:lnTo>
                  <a:pt x="2806700" y="228600"/>
                </a:lnTo>
                <a:lnTo>
                  <a:pt x="0" y="228600"/>
                </a:lnTo>
                <a:lnTo>
                  <a:pt x="0" y="0"/>
                </a:lnTo>
                <a:close/>
              </a:path>
            </a:pathLst>
          </a:custGeom>
        </p:spPr>
        <p:txBody>
          <a:bodyPr vert="horz" lIns="0" tIns="0" bIns="0"/>
          <a:lstStyle>
            <a:lvl1pPr>
              <a:buNone/>
              <a:defRPr sz="1400" baseline="0"/>
            </a:lvl1pPr>
            <a:lvl2pPr>
              <a:buNone/>
              <a:defRPr/>
            </a:lvl2pPr>
            <a:lvl3pPr>
              <a:buNone/>
              <a:defRPr/>
            </a:lvl3pPr>
            <a:lvl4pPr>
              <a:buNone/>
              <a:defRPr/>
            </a:lvl4pPr>
            <a:lvl5pPr>
              <a:buNone/>
              <a:defRPr/>
            </a:lvl5pPr>
          </a:lstStyle>
          <a:p>
            <a:pPr lvl="0"/>
            <a:r>
              <a:rPr lang="fr-CH" dirty="0"/>
              <a:t>Légende de l’image</a:t>
            </a:r>
            <a:endParaRPr lang="fr-FR" dirty="0"/>
          </a:p>
        </p:txBody>
      </p:sp>
      <p:sp>
        <p:nvSpPr>
          <p:cNvPr id="18" name="Espace réservé du numéro de diapositive 3"/>
          <p:cNvSpPr>
            <a:spLocks noGrp="1"/>
          </p:cNvSpPr>
          <p:nvPr>
            <p:ph type="sldNum" sz="quarter" idx="4"/>
          </p:nvPr>
        </p:nvSpPr>
        <p:spPr>
          <a:xfrm>
            <a:off x="25400" y="6324600"/>
            <a:ext cx="660400" cy="304800"/>
          </a:xfrm>
          <a:prstGeom prst="rect">
            <a:avLst/>
          </a:prstGeom>
        </p:spPr>
        <p:txBody>
          <a:bodyPr vert="horz" lIns="91440" tIns="45720" rIns="91440" bIns="45720" rtlCol="0" anchor="b"/>
          <a:lstStyle>
            <a:lvl1pPr algn="r">
              <a:defRPr sz="1000">
                <a:solidFill>
                  <a:schemeClr val="tx2"/>
                </a:solidFill>
              </a:defRPr>
            </a:lvl1pPr>
          </a:lstStyle>
          <a:p>
            <a:fld id="{58534D43-2864-A546-9422-2D26055721B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P - diapositive de média grand">
    <p:bg>
      <p:bgRef idx="1001">
        <a:schemeClr val="bg1"/>
      </p:bgRef>
    </p:bg>
    <p:spTree>
      <p:nvGrpSpPr>
        <p:cNvPr id="1" name=""/>
        <p:cNvGrpSpPr/>
        <p:nvPr/>
      </p:nvGrpSpPr>
      <p:grpSpPr>
        <a:xfrm>
          <a:off x="0" y="0"/>
          <a:ext cx="0" cy="0"/>
          <a:chOff x="0" y="0"/>
          <a:chExt cx="0" cy="0"/>
        </a:xfrm>
      </p:grpSpPr>
      <p:sp>
        <p:nvSpPr>
          <p:cNvPr id="9" name="Espace réservé pour une image  14"/>
          <p:cNvSpPr>
            <a:spLocks noGrp="1"/>
          </p:cNvSpPr>
          <p:nvPr>
            <p:ph type="pic" sz="quarter" idx="13"/>
          </p:nvPr>
        </p:nvSpPr>
        <p:spPr>
          <a:xfrm>
            <a:off x="469900" y="1727200"/>
            <a:ext cx="8204200" cy="4330700"/>
          </a:xfrm>
          <a:prstGeom prst="rect">
            <a:avLst/>
          </a:prstGeom>
        </p:spPr>
        <p:txBody>
          <a:bodyPr vert="horz"/>
          <a:lstStyle/>
          <a:p>
            <a:pPr lvl="0"/>
            <a:endParaRPr lang="fr-FR" noProof="0"/>
          </a:p>
        </p:txBody>
      </p:sp>
      <p:cxnSp>
        <p:nvCxnSpPr>
          <p:cNvPr id="10" name="Connecteur droit 9"/>
          <p:cNvCxnSpPr/>
          <p:nvPr userDrawn="1"/>
        </p:nvCxnSpPr>
        <p:spPr>
          <a:xfrm>
            <a:off x="457200" y="1308100"/>
            <a:ext cx="8207999" cy="0"/>
          </a:xfrm>
          <a:prstGeom prst="line">
            <a:avLst/>
          </a:prstGeom>
          <a:ln w="952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Titre 7"/>
          <p:cNvSpPr>
            <a:spLocks noGrp="1"/>
          </p:cNvSpPr>
          <p:nvPr>
            <p:ph type="title" hasCustomPrompt="1"/>
          </p:nvPr>
        </p:nvSpPr>
        <p:spPr>
          <a:xfrm>
            <a:off x="402896" y="438314"/>
            <a:ext cx="8229600" cy="869786"/>
          </a:xfrm>
          <a:prstGeom prst="rect">
            <a:avLst/>
          </a:prstGeom>
        </p:spPr>
        <p:txBody>
          <a:bodyPr vert="horz" anchor="t"/>
          <a:lstStyle>
            <a:lvl1pPr algn="l">
              <a:defRPr sz="3500" b="1" baseline="0">
                <a:solidFill>
                  <a:schemeClr val="tx2"/>
                </a:solidFill>
              </a:defRPr>
            </a:lvl1pPr>
          </a:lstStyle>
          <a:p>
            <a:r>
              <a:rPr lang="fr-CH" dirty="0"/>
              <a:t># / Titre de la diapositive</a:t>
            </a:r>
            <a:endParaRPr lang="fr-FR" dirty="0"/>
          </a:p>
        </p:txBody>
      </p:sp>
      <p:sp>
        <p:nvSpPr>
          <p:cNvPr id="12" name="Espace réservé du numéro de diapositive 3"/>
          <p:cNvSpPr>
            <a:spLocks noGrp="1"/>
          </p:cNvSpPr>
          <p:nvPr>
            <p:ph type="sldNum" sz="quarter" idx="4"/>
          </p:nvPr>
        </p:nvSpPr>
        <p:spPr>
          <a:xfrm>
            <a:off x="25400" y="6264275"/>
            <a:ext cx="660400" cy="365125"/>
          </a:xfrm>
          <a:prstGeom prst="rect">
            <a:avLst/>
          </a:prstGeom>
        </p:spPr>
        <p:txBody>
          <a:bodyPr vert="horz" lIns="91440" tIns="45720" rIns="91440" bIns="45720" rtlCol="0" anchor="b"/>
          <a:lstStyle>
            <a:lvl1pPr algn="r">
              <a:defRPr sz="1000">
                <a:solidFill>
                  <a:schemeClr val="tx2"/>
                </a:solidFill>
              </a:defRPr>
            </a:lvl1pPr>
          </a:lstStyle>
          <a:p>
            <a:fld id="{58534D43-2864-A546-9422-2D26055721B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a:xfrm>
            <a:off x="25200" y="6264000"/>
            <a:ext cx="660400" cy="365125"/>
          </a:xfrm>
          <a:prstGeom prst="rect">
            <a:avLst/>
          </a:prstGeom>
        </p:spPr>
        <p:txBody>
          <a:bodyPr vert="horz" lIns="91440" tIns="45720" rIns="91440" bIns="45720" rtlCol="0" anchor="b"/>
          <a:lstStyle>
            <a:lvl1pPr algn="r">
              <a:defRPr sz="1000">
                <a:solidFill>
                  <a:schemeClr val="tx1">
                    <a:tint val="75000"/>
                  </a:schemeClr>
                </a:solidFill>
              </a:defRPr>
            </a:lvl1pPr>
          </a:lstStyle>
          <a:p>
            <a:fld id="{58534D43-2864-A546-9422-2D26055721B1}" type="slidenum">
              <a:rPr lang="fr-FR" smtClean="0"/>
              <a:pPr/>
              <a:t>‹N°›</a:t>
            </a:fld>
            <a:endParaRPr lang="fr-FR"/>
          </a:p>
        </p:txBody>
      </p:sp>
      <p:sp>
        <p:nvSpPr>
          <p:cNvPr id="5" name="Espace réservé du texte 4"/>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6" name="Espace réservé du titre 5"/>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H"/>
              <a:t>Cliquez et modifiez le titre</a:t>
            </a:r>
            <a:endParaRPr lang="fr-FR"/>
          </a:p>
        </p:txBody>
      </p:sp>
    </p:spTree>
  </p:cSld>
  <p:clrMap bg1="dk1" tx1="lt1" bg2="dk2" tx2="lt2" accent1="accent1" accent2="accent2" accent3="accent3" accent4="accent4" accent5="accent5" accent6="accent6" hlink="hlink" folHlink="folHlink"/>
  <p:sldLayoutIdLst>
    <p:sldLayoutId id="2147483702" r:id="rId1"/>
    <p:sldLayoutId id="214748371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28"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a:solidFill>
            <a:schemeClr val="tx1"/>
          </a:solidFill>
          <a:latin typeface="ChaletBookTT"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a:solidFill>
            <a:schemeClr val="tx1"/>
          </a:solidFill>
          <a:latin typeface="ChaletBookTT"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a:solidFill>
            <a:schemeClr val="tx1"/>
          </a:solidFill>
          <a:latin typeface="ChaletBookTT"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a:solidFill>
            <a:schemeClr val="tx1"/>
          </a:solidFill>
          <a:latin typeface="ChaletBookTT"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a:solidFill>
            <a:schemeClr val="tx1"/>
          </a:solidFill>
          <a:latin typeface="ChaletBookTT"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a:solidFill>
            <a:schemeClr val="tx1"/>
          </a:solidFill>
          <a:latin typeface="ChaletBookTT"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a:solidFill>
            <a:schemeClr val="tx1"/>
          </a:solidFill>
          <a:latin typeface="ChaletBookTT"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a:solidFill>
            <a:schemeClr val="tx1"/>
          </a:solidFill>
          <a:latin typeface="ChaletBookTT"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pitchFamily="-65"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pitchFamily="-65"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pitchFamily="-65"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7" r:id="rId1"/>
    <p:sldLayoutId id="2147483726" r:id="rId2"/>
    <p:sldLayoutId id="214748372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hepl.ch/accueil.htm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p:cNvSpPr/>
          <p:nvPr/>
        </p:nvSpPr>
        <p:spPr>
          <a:xfrm>
            <a:off x="5257800" y="304800"/>
            <a:ext cx="3581400" cy="890588"/>
          </a:xfrm>
          <a:prstGeom prst="rect">
            <a:avLst/>
          </a:prstGeom>
          <a:solidFill>
            <a:schemeClr val="bg2"/>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p>
        </p:txBody>
      </p:sp>
      <p:sp>
        <p:nvSpPr>
          <p:cNvPr id="7" name="Triangle rectangle 6"/>
          <p:cNvSpPr/>
          <p:nvPr/>
        </p:nvSpPr>
        <p:spPr>
          <a:xfrm rot="5400000">
            <a:off x="-1800441" y="1787377"/>
            <a:ext cx="6871065" cy="3270185"/>
          </a:xfrm>
          <a:prstGeom prst="rtTriangl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 name="ZoneTexte 4"/>
          <p:cNvSpPr txBox="1"/>
          <p:nvPr/>
        </p:nvSpPr>
        <p:spPr>
          <a:xfrm>
            <a:off x="2853268" y="1018590"/>
            <a:ext cx="6199291" cy="430887"/>
          </a:xfrm>
          <a:prstGeom prst="rect">
            <a:avLst/>
          </a:prstGeom>
          <a:noFill/>
        </p:spPr>
        <p:txBody>
          <a:bodyPr wrap="square" lIns="0" tIns="0" rIns="0" bIns="0" rtlCol="0">
            <a:spAutoFit/>
          </a:bodyPr>
          <a:lstStyle/>
          <a:p>
            <a:pPr fontAlgn="auto">
              <a:spcBef>
                <a:spcPts val="0"/>
              </a:spcBef>
              <a:spcAft>
                <a:spcPts val="0"/>
              </a:spcAft>
            </a:pPr>
            <a:r>
              <a:rPr lang="fr-FR" sz="2800" b="1" dirty="0"/>
              <a:t>Projet de recherche </a:t>
            </a:r>
          </a:p>
        </p:txBody>
      </p:sp>
      <p:pic>
        <p:nvPicPr>
          <p:cNvPr id="8" name="Image 7" descr="LOGOS HEP VAUD - DECLINAISONS_bleu-simpl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134" y="606822"/>
            <a:ext cx="2412999" cy="1447800"/>
          </a:xfrm>
          <a:prstGeom prst="rect">
            <a:avLst/>
          </a:prstGeom>
        </p:spPr>
      </p:pic>
      <p:sp>
        <p:nvSpPr>
          <p:cNvPr id="9" name="ZoneTexte 8"/>
          <p:cNvSpPr txBox="1"/>
          <p:nvPr/>
        </p:nvSpPr>
        <p:spPr>
          <a:xfrm>
            <a:off x="2117034" y="2775843"/>
            <a:ext cx="6935525" cy="3231654"/>
          </a:xfrm>
          <a:prstGeom prst="rect">
            <a:avLst/>
          </a:prstGeom>
          <a:noFill/>
        </p:spPr>
        <p:txBody>
          <a:bodyPr wrap="square" lIns="0" tIns="0" rIns="0" bIns="0" rtlCol="0">
            <a:spAutoFit/>
          </a:bodyPr>
          <a:lstStyle/>
          <a:p>
            <a:r>
              <a:rPr lang="fr-FR" b="1" dirty="0"/>
              <a:t>L’accréditation institutionnelle : </a:t>
            </a:r>
          </a:p>
          <a:p>
            <a:r>
              <a:rPr lang="fr-FR" b="1" dirty="0"/>
              <a:t>au-delà de l’obtention d’un label, un engagement dans la durée</a:t>
            </a:r>
            <a:endParaRPr lang="fr-CH" b="1" dirty="0"/>
          </a:p>
          <a:p>
            <a:pPr fontAlgn="auto">
              <a:spcBef>
                <a:spcPts val="0"/>
              </a:spcBef>
              <a:spcAft>
                <a:spcPts val="0"/>
              </a:spcAft>
            </a:pPr>
            <a:r>
              <a:rPr lang="fr-FR" sz="2400" b="1" dirty="0"/>
              <a:t> </a:t>
            </a:r>
            <a:endParaRPr lang="fr-FR" sz="2400" dirty="0"/>
          </a:p>
          <a:p>
            <a:pPr algn="just" fontAlgn="auto">
              <a:spcBef>
                <a:spcPts val="0"/>
              </a:spcBef>
              <a:spcAft>
                <a:spcPts val="0"/>
              </a:spcAft>
            </a:pPr>
            <a:endParaRPr lang="fr-FR" b="1" dirty="0">
              <a:latin typeface="+mn-lt"/>
              <a:ea typeface="+mn-ea"/>
              <a:cs typeface="+mn-cs"/>
            </a:endParaRPr>
          </a:p>
          <a:p>
            <a:pPr algn="just" fontAlgn="auto">
              <a:spcBef>
                <a:spcPts val="0"/>
              </a:spcBef>
              <a:spcAft>
                <a:spcPts val="0"/>
              </a:spcAft>
            </a:pPr>
            <a:r>
              <a:rPr lang="fr-FR" sz="1600" b="1" dirty="0">
                <a:latin typeface="+mn-lt"/>
                <a:ea typeface="+mn-ea"/>
                <a:cs typeface="+mn-cs"/>
              </a:rPr>
              <a:t>Nathalie VALIÈRE</a:t>
            </a:r>
          </a:p>
          <a:p>
            <a:pPr algn="just" fontAlgn="auto">
              <a:spcBef>
                <a:spcPts val="0"/>
              </a:spcBef>
              <a:spcAft>
                <a:spcPts val="0"/>
              </a:spcAft>
            </a:pPr>
            <a:r>
              <a:rPr lang="fr-FR" sz="1600" b="1" dirty="0"/>
              <a:t>Haute école pédagogique du Canton de Vaud (HEP Vaud) </a:t>
            </a:r>
          </a:p>
          <a:p>
            <a:pPr algn="just" fontAlgn="auto">
              <a:spcBef>
                <a:spcPts val="0"/>
              </a:spcBef>
              <a:spcAft>
                <a:spcPts val="0"/>
              </a:spcAft>
            </a:pPr>
            <a:r>
              <a:rPr lang="fr-FR" sz="1600" dirty="0">
                <a:latin typeface="+mn-lt"/>
                <a:ea typeface="+mn-ea"/>
                <a:cs typeface="+mn-cs"/>
              </a:rPr>
              <a:t>Centre assurance qualité</a:t>
            </a:r>
          </a:p>
          <a:p>
            <a:pPr algn="just" fontAlgn="auto">
              <a:spcBef>
                <a:spcPts val="0"/>
              </a:spcBef>
              <a:spcAft>
                <a:spcPts val="0"/>
              </a:spcAft>
            </a:pPr>
            <a:endParaRPr lang="fr-FR" sz="1600" b="1" dirty="0">
              <a:latin typeface="+mn-lt"/>
              <a:ea typeface="+mn-ea"/>
              <a:cs typeface="+mn-cs"/>
            </a:endParaRPr>
          </a:p>
          <a:p>
            <a:pPr algn="just" fontAlgn="auto">
              <a:spcBef>
                <a:spcPts val="0"/>
              </a:spcBef>
              <a:spcAft>
                <a:spcPts val="0"/>
              </a:spcAft>
            </a:pPr>
            <a:endParaRPr lang="fr-FR" dirty="0">
              <a:latin typeface="+mn-lt"/>
              <a:ea typeface="+mn-ea"/>
              <a:cs typeface="+mn-cs"/>
            </a:endParaRPr>
          </a:p>
          <a:p>
            <a:pPr fontAlgn="auto">
              <a:spcBef>
                <a:spcPts val="0"/>
              </a:spcBef>
              <a:spcAft>
                <a:spcPts val="0"/>
              </a:spcAft>
            </a:pPr>
            <a:r>
              <a:rPr lang="fr-FR" sz="1600" b="1" dirty="0">
                <a:solidFill>
                  <a:schemeClr val="bg1"/>
                </a:solidFill>
              </a:rPr>
              <a:t>Colloque qualité G3 2021</a:t>
            </a:r>
          </a:p>
          <a:p>
            <a:pPr fontAlgn="auto">
              <a:spcBef>
                <a:spcPts val="0"/>
              </a:spcBef>
              <a:spcAft>
                <a:spcPts val="0"/>
              </a:spcAft>
            </a:pPr>
            <a:r>
              <a:rPr lang="fr-FR" sz="1600" dirty="0">
                <a:solidFill>
                  <a:schemeClr val="bg1"/>
                </a:solidFill>
              </a:rPr>
              <a:t>Présentation en date du 21.10.2021</a:t>
            </a:r>
          </a:p>
          <a:p>
            <a:pPr algn="just" fontAlgn="auto">
              <a:spcBef>
                <a:spcPts val="0"/>
              </a:spcBef>
              <a:spcAft>
                <a:spcPts val="0"/>
              </a:spcAft>
            </a:pPr>
            <a:endParaRPr lang="fr-FR" dirty="0">
              <a:latin typeface="+mn-lt"/>
              <a:ea typeface="+mn-ea"/>
              <a:cs typeface="+mn-cs"/>
            </a:endParaRPr>
          </a:p>
        </p:txBody>
      </p:sp>
    </p:spTree>
    <p:extLst>
      <p:ext uri="{BB962C8B-B14F-4D97-AF65-F5344CB8AC3E}">
        <p14:creationId xmlns:p14="http://schemas.microsoft.com/office/powerpoint/2010/main" val="1663233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normAutofit/>
          </a:bodyPr>
          <a:lstStyle/>
          <a:p>
            <a:pPr>
              <a:lnSpc>
                <a:spcPct val="80000"/>
              </a:lnSpc>
            </a:pPr>
            <a:r>
              <a:rPr lang="fr-FR" sz="1600" b="1" dirty="0">
                <a:solidFill>
                  <a:srgbClr val="07A4E6"/>
                </a:solidFill>
              </a:rPr>
              <a:t> Défis/perspectives</a:t>
            </a:r>
          </a:p>
          <a:p>
            <a:pPr marL="360000" lvl="1" indent="0">
              <a:buNone/>
            </a:pPr>
            <a:endParaRPr lang="fr-FR" sz="2400" b="1" dirty="0"/>
          </a:p>
          <a:p>
            <a:pPr lvl="1">
              <a:buFont typeface="Wingdings" pitchFamily="2" charset="2"/>
              <a:buChar char="Ø"/>
            </a:pPr>
            <a:r>
              <a:rPr lang="fr-FR" sz="1600" b="1" i="1" dirty="0"/>
              <a:t>« </a:t>
            </a:r>
            <a:r>
              <a:rPr lang="fr-FR" sz="1600" b="1" i="1" dirty="0">
                <a:solidFill>
                  <a:srgbClr val="07A4E6"/>
                </a:solidFill>
              </a:rPr>
              <a:t>Ne pas laisser retomber le soufflé de l’accréditation ! </a:t>
            </a:r>
            <a:r>
              <a:rPr lang="fr-FR" sz="1600" b="1" i="1" dirty="0"/>
              <a:t>»</a:t>
            </a:r>
          </a:p>
          <a:p>
            <a:pPr marL="360000" lvl="1" indent="0">
              <a:buNone/>
            </a:pPr>
            <a:endParaRPr lang="fr-CH" sz="800" dirty="0"/>
          </a:p>
          <a:p>
            <a:pPr marL="0" indent="0">
              <a:buNone/>
            </a:pPr>
            <a:r>
              <a:rPr lang="fr-CH" sz="1200" i="1" dirty="0">
                <a:solidFill>
                  <a:srgbClr val="07A4E6"/>
                </a:solidFill>
              </a:rPr>
              <a:t>	« Selon moi, la culture qualité de l'institution, c'est peut-être encore le prochain gros projet. C’est de faire 	comprendre aux gens que la qualité ne se limite pas à l'accréditation. On ne va pas juste en parler tous les sept 	ans (…) parce qu'il faut préparer cette accréditation ». </a:t>
            </a:r>
            <a:endParaRPr lang="fr-CH" sz="1200" dirty="0">
              <a:solidFill>
                <a:srgbClr val="07A4E6"/>
              </a:solidFill>
            </a:endParaRPr>
          </a:p>
          <a:p>
            <a:pPr marL="0" indent="0">
              <a:buNone/>
            </a:pPr>
            <a:endParaRPr lang="fr-CH" b="1" dirty="0"/>
          </a:p>
          <a:p>
            <a:pPr lvl="1">
              <a:buFont typeface="Wingdings" pitchFamily="2" charset="2"/>
              <a:buChar char="Ø"/>
            </a:pPr>
            <a:r>
              <a:rPr lang="fr-FR" sz="1600" b="1" dirty="0"/>
              <a:t>Donner à voir la qualité au-delà des enjeux politiques</a:t>
            </a:r>
          </a:p>
          <a:p>
            <a:pPr marL="360000" lvl="1" indent="0">
              <a:buNone/>
            </a:pPr>
            <a:endParaRPr lang="fr-FR" sz="1100" b="1" dirty="0"/>
          </a:p>
          <a:p>
            <a:pPr marL="360000" lvl="1" indent="0">
              <a:buNone/>
            </a:pPr>
            <a:r>
              <a:rPr lang="fr-CH" sz="1400" dirty="0"/>
              <a:t>Expliciter davantage les effets du développement du SAQ sur la culture qualité, et réciproquement.</a:t>
            </a:r>
          </a:p>
          <a:p>
            <a:pPr marL="360000" lvl="1" indent="0">
              <a:buNone/>
            </a:pPr>
            <a:endParaRPr lang="fr-CH" sz="800" dirty="0"/>
          </a:p>
          <a:p>
            <a:pPr marL="360000" lvl="1" indent="0">
              <a:buNone/>
            </a:pPr>
            <a:r>
              <a:rPr lang="fr-CH" sz="1400" dirty="0"/>
              <a:t>À ce stade en effet, </a:t>
            </a:r>
            <a:r>
              <a:rPr lang="fr-CH" sz="1400" dirty="0" err="1"/>
              <a:t>chacun·e</a:t>
            </a:r>
            <a:r>
              <a:rPr lang="fr-CH" sz="1400" dirty="0"/>
              <a:t> des </a:t>
            </a:r>
            <a:r>
              <a:rPr lang="fr-CH" sz="1400" dirty="0" err="1"/>
              <a:t>collaborateur·trice·s</a:t>
            </a:r>
            <a:r>
              <a:rPr lang="fr-CH" sz="1400" dirty="0"/>
              <a:t> </a:t>
            </a:r>
            <a:r>
              <a:rPr lang="fr-CH" sz="1400" dirty="0" err="1"/>
              <a:t>interrogé·e·s</a:t>
            </a:r>
            <a:r>
              <a:rPr lang="fr-CH" sz="1400" dirty="0"/>
              <a:t> estime que la « nouvelle vague qualité » favorise une meilleure image de l’institution au plan politique. </a:t>
            </a:r>
          </a:p>
          <a:p>
            <a:pPr marL="360000" lvl="1" indent="0">
              <a:buNone/>
            </a:pPr>
            <a:endParaRPr lang="fr-FR" sz="2500" dirty="0"/>
          </a:p>
          <a:p>
            <a:pPr lvl="0"/>
            <a:endParaRPr lang="fr-FR" dirty="0"/>
          </a:p>
        </p:txBody>
      </p:sp>
      <p:sp>
        <p:nvSpPr>
          <p:cNvPr id="3" name="Titre 2"/>
          <p:cNvSpPr>
            <a:spLocks noGrp="1"/>
          </p:cNvSpPr>
          <p:nvPr>
            <p:ph type="title"/>
          </p:nvPr>
        </p:nvSpPr>
        <p:spPr/>
        <p:txBody>
          <a:bodyPr>
            <a:normAutofit/>
          </a:bodyPr>
          <a:lstStyle/>
          <a:p>
            <a:r>
              <a:rPr lang="fr-FR" sz="3200" dirty="0"/>
              <a:t>2. Effets sur la culture qualité</a:t>
            </a: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10</a:t>
            </a:fld>
            <a:endParaRPr lang="fr-FR"/>
          </a:p>
        </p:txBody>
      </p:sp>
      <p:sp>
        <p:nvSpPr>
          <p:cNvPr id="5" name="Rectangle 4">
            <a:extLst>
              <a:ext uri="{FF2B5EF4-FFF2-40B4-BE49-F238E27FC236}">
                <a16:creationId xmlns:a16="http://schemas.microsoft.com/office/drawing/2014/main" id="{3416CA76-AD18-E140-B195-BFEEF957EE12}"/>
              </a:ext>
            </a:extLst>
          </p:cNvPr>
          <p:cNvSpPr/>
          <p:nvPr/>
        </p:nvSpPr>
        <p:spPr>
          <a:xfrm>
            <a:off x="807522" y="2866358"/>
            <a:ext cx="7879278" cy="727447"/>
          </a:xfrm>
          <a:prstGeom prst="rect">
            <a:avLst/>
          </a:prstGeom>
          <a:noFill/>
          <a:ln>
            <a:solidFill>
              <a:srgbClr val="07A4E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653306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normAutofit/>
          </a:bodyPr>
          <a:lstStyle/>
          <a:p>
            <a:r>
              <a:rPr lang="fr-FR" sz="1600" b="1" dirty="0">
                <a:solidFill>
                  <a:srgbClr val="07A4E6"/>
                </a:solidFill>
              </a:rPr>
              <a:t> Constats </a:t>
            </a:r>
          </a:p>
          <a:p>
            <a:endParaRPr lang="fr-FR" sz="800" b="1" dirty="0">
              <a:solidFill>
                <a:srgbClr val="07A4E6"/>
              </a:solidFill>
            </a:endParaRPr>
          </a:p>
          <a:p>
            <a:pPr lvl="1">
              <a:buFont typeface="Wingdings" charset="2"/>
              <a:buChar char="§"/>
            </a:pPr>
            <a:r>
              <a:rPr lang="fr-FR" sz="1600" b="1" dirty="0">
                <a:solidFill>
                  <a:srgbClr val="07A4E6"/>
                </a:solidFill>
              </a:rPr>
              <a:t>Évaluer, et après ?</a:t>
            </a:r>
          </a:p>
          <a:p>
            <a:pPr marL="360000" lvl="1" indent="0">
              <a:buNone/>
            </a:pPr>
            <a:endParaRPr lang="fr-FR" sz="1400" b="1" dirty="0">
              <a:solidFill>
                <a:srgbClr val="07A4E6"/>
              </a:solidFill>
            </a:endParaRPr>
          </a:p>
          <a:p>
            <a:pPr marL="360000" lvl="1" indent="0">
              <a:buNone/>
            </a:pPr>
            <a:r>
              <a:rPr lang="fr-FR" sz="1400" dirty="0"/>
              <a:t>Les </a:t>
            </a:r>
            <a:r>
              <a:rPr lang="fr-CH" sz="1400" dirty="0" err="1"/>
              <a:t>collaborateur·trice·s</a:t>
            </a:r>
            <a:r>
              <a:rPr lang="fr-CH" sz="1400" dirty="0"/>
              <a:t> </a:t>
            </a:r>
            <a:r>
              <a:rPr lang="fr-FR" sz="1400" dirty="0"/>
              <a:t>partagent une même préoccupation : </a:t>
            </a:r>
            <a:r>
              <a:rPr lang="fr-FR" sz="1400" b="1" dirty="0"/>
              <a:t>quels sont les changements opérés à l’issue des évaluations ? </a:t>
            </a:r>
            <a:r>
              <a:rPr lang="fr-FR" sz="1400" dirty="0"/>
              <a:t>(Exemples : questionnaires de satisfaction liés aux formations initiales et continue, entretiens d’appréciation du personnel, rapports d’activités). </a:t>
            </a:r>
          </a:p>
          <a:p>
            <a:pPr marL="360000" lvl="1" indent="0">
              <a:buNone/>
            </a:pPr>
            <a:endParaRPr lang="fr-FR" sz="1200" dirty="0"/>
          </a:p>
          <a:p>
            <a:pPr marL="360000" lvl="1" indent="0">
              <a:buNone/>
            </a:pPr>
            <a:endParaRPr lang="fr-CH" sz="1200" dirty="0"/>
          </a:p>
          <a:p>
            <a:pPr marL="360000" lvl="1" indent="0">
              <a:buNone/>
            </a:pPr>
            <a:endParaRPr lang="fr-CH" sz="1200" dirty="0"/>
          </a:p>
          <a:p>
            <a:pPr marL="360000" lvl="1" indent="0">
              <a:buNone/>
            </a:pPr>
            <a:endParaRPr lang="fr-CH" sz="1200" dirty="0"/>
          </a:p>
          <a:p>
            <a:pPr marL="360000" lvl="1" indent="0">
              <a:buNone/>
            </a:pPr>
            <a:endParaRPr lang="fr-FR" sz="1600" b="1" dirty="0">
              <a:solidFill>
                <a:srgbClr val="FF0000"/>
              </a:solidFill>
            </a:endParaRPr>
          </a:p>
          <a:p>
            <a:pPr marL="360000" lvl="1" indent="0">
              <a:buNone/>
            </a:pPr>
            <a:endParaRPr lang="fr-FR" sz="800" b="1" dirty="0">
              <a:solidFill>
                <a:srgbClr val="FF0000"/>
              </a:solidFill>
            </a:endParaRPr>
          </a:p>
          <a:p>
            <a:pPr marL="360000" lvl="1" indent="0">
              <a:buNone/>
            </a:pPr>
            <a:endParaRPr lang="fr-FR" sz="800" b="1" dirty="0">
              <a:solidFill>
                <a:srgbClr val="07A4E6"/>
              </a:solidFill>
            </a:endParaRPr>
          </a:p>
          <a:p>
            <a:pPr lvl="1">
              <a:buFont typeface="Wingdings" charset="2"/>
              <a:buChar char="§"/>
            </a:pPr>
            <a:endParaRPr lang="fr-FR" sz="1600" b="1" dirty="0">
              <a:solidFill>
                <a:srgbClr val="07A4E6"/>
              </a:solidFill>
            </a:endParaRPr>
          </a:p>
          <a:p>
            <a:pPr lvl="1">
              <a:buFont typeface="Wingdings" charset="2"/>
              <a:buChar char="§"/>
            </a:pPr>
            <a:r>
              <a:rPr lang="fr-FR" sz="1600" b="1" dirty="0">
                <a:solidFill>
                  <a:srgbClr val="07A4E6"/>
                </a:solidFill>
              </a:rPr>
              <a:t>Qu’en est-il des bénéficiaires ?</a:t>
            </a:r>
          </a:p>
          <a:p>
            <a:pPr marL="360000" lvl="1" indent="0">
              <a:buNone/>
            </a:pPr>
            <a:endParaRPr lang="fr-CH" sz="1300" dirty="0"/>
          </a:p>
          <a:p>
            <a:pPr marL="360000" lvl="1" indent="0">
              <a:buNone/>
            </a:pPr>
            <a:r>
              <a:rPr lang="fr-CH" sz="1400" dirty="0"/>
              <a:t>Si </a:t>
            </a:r>
            <a:r>
              <a:rPr lang="fr-CH" sz="1400" dirty="0" err="1"/>
              <a:t>chacun·e</a:t>
            </a:r>
            <a:r>
              <a:rPr lang="fr-CH" sz="1400" dirty="0"/>
              <a:t> peut évaluer la qualité de son travail en regard de ce qu’il produit (enseignements, publications, etc.), les bénéfices dont pourraient tirer profit les usagers et les usagères des prestations semblent moins perceptibles. </a:t>
            </a:r>
            <a:endParaRPr lang="fr-FR" sz="1400" dirty="0"/>
          </a:p>
          <a:p>
            <a:pPr lvl="1">
              <a:buFont typeface="Wingdings" charset="2"/>
              <a:buChar char="§"/>
            </a:pPr>
            <a:endParaRPr lang="fr-FR" sz="6200" b="1" dirty="0">
              <a:solidFill>
                <a:srgbClr val="FF0000"/>
              </a:solidFill>
            </a:endParaRPr>
          </a:p>
        </p:txBody>
      </p:sp>
      <p:sp>
        <p:nvSpPr>
          <p:cNvPr id="3" name="Titre 2"/>
          <p:cNvSpPr>
            <a:spLocks noGrp="1"/>
          </p:cNvSpPr>
          <p:nvPr>
            <p:ph type="title"/>
          </p:nvPr>
        </p:nvSpPr>
        <p:spPr/>
        <p:txBody>
          <a:bodyPr>
            <a:normAutofit/>
          </a:bodyPr>
          <a:lstStyle/>
          <a:p>
            <a:r>
              <a:rPr lang="fr-FR" sz="3200" dirty="0"/>
              <a:t>3. Effets sur la qualité des prestations</a:t>
            </a: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11</a:t>
            </a:fld>
            <a:endParaRPr lang="fr-FR"/>
          </a:p>
        </p:txBody>
      </p:sp>
      <p:sp>
        <p:nvSpPr>
          <p:cNvPr id="5" name="ZoneTexte 4">
            <a:extLst>
              <a:ext uri="{FF2B5EF4-FFF2-40B4-BE49-F238E27FC236}">
                <a16:creationId xmlns:a16="http://schemas.microsoft.com/office/drawing/2014/main" id="{42F0531F-2EE8-7D42-962C-1FDB02C5E105}"/>
              </a:ext>
            </a:extLst>
          </p:cNvPr>
          <p:cNvSpPr txBox="1"/>
          <p:nvPr/>
        </p:nvSpPr>
        <p:spPr>
          <a:xfrm>
            <a:off x="901874" y="3759790"/>
            <a:ext cx="7730622" cy="369332"/>
          </a:xfrm>
          <a:prstGeom prst="rect">
            <a:avLst/>
          </a:prstGeom>
          <a:noFill/>
        </p:spPr>
        <p:txBody>
          <a:bodyPr wrap="square" lIns="0" tIns="0" rIns="0" bIns="0" rtlCol="0">
            <a:spAutoFit/>
          </a:bodyPr>
          <a:lstStyle/>
          <a:p>
            <a:r>
              <a:rPr lang="fr-FR" sz="1200" i="1" dirty="0">
                <a:solidFill>
                  <a:srgbClr val="07A4E6"/>
                </a:solidFill>
                <a:latin typeface="+mj-lt"/>
              </a:rPr>
              <a:t>« </a:t>
            </a:r>
            <a:r>
              <a:rPr lang="fr-CH" sz="1200" i="1" dirty="0">
                <a:solidFill>
                  <a:srgbClr val="07A4E6"/>
                </a:solidFill>
                <a:latin typeface="+mj-lt"/>
              </a:rPr>
              <a:t>Qu'est-ce qu'on fait vraiment de ces évaluations ? Est-ce que c'est juste un feed-back au formateur ou est-ce que c’est vraiment quelque chose qui est utilisé ? ». </a:t>
            </a:r>
          </a:p>
        </p:txBody>
      </p:sp>
      <p:sp>
        <p:nvSpPr>
          <p:cNvPr id="6" name="Rectangle 5">
            <a:extLst>
              <a:ext uri="{FF2B5EF4-FFF2-40B4-BE49-F238E27FC236}">
                <a16:creationId xmlns:a16="http://schemas.microsoft.com/office/drawing/2014/main" id="{9698763A-326F-8745-80B5-B2D428950AC4}"/>
              </a:ext>
            </a:extLst>
          </p:cNvPr>
          <p:cNvSpPr/>
          <p:nvPr/>
        </p:nvSpPr>
        <p:spPr>
          <a:xfrm>
            <a:off x="807522" y="3642186"/>
            <a:ext cx="7879278" cy="654149"/>
          </a:xfrm>
          <a:prstGeom prst="rect">
            <a:avLst/>
          </a:prstGeom>
          <a:noFill/>
          <a:ln>
            <a:solidFill>
              <a:srgbClr val="07A4E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038450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normAutofit/>
          </a:bodyPr>
          <a:lstStyle/>
          <a:p>
            <a:pPr>
              <a:lnSpc>
                <a:spcPct val="80000"/>
              </a:lnSpc>
            </a:pPr>
            <a:r>
              <a:rPr lang="fr-FR" sz="1600" b="1" dirty="0">
                <a:solidFill>
                  <a:srgbClr val="07A4E6"/>
                </a:solidFill>
              </a:rPr>
              <a:t> Défis/perspectives</a:t>
            </a:r>
          </a:p>
          <a:p>
            <a:pPr marL="0" lvl="1" indent="0">
              <a:spcBef>
                <a:spcPts val="1800"/>
              </a:spcBef>
              <a:buNone/>
            </a:pPr>
            <a:endParaRPr lang="fr-FR" sz="800" dirty="0"/>
          </a:p>
          <a:p>
            <a:pPr lvl="1">
              <a:buFont typeface="Wingdings" pitchFamily="2" charset="2"/>
              <a:buChar char="Ø"/>
            </a:pPr>
            <a:r>
              <a:rPr lang="fr-FR" sz="1400" b="1" dirty="0"/>
              <a:t>Communiquer davantage, à l’interne et auprès des usager</a:t>
            </a:r>
            <a:r>
              <a:rPr lang="fr-CH" sz="1400" b="1" dirty="0"/>
              <a:t>·</a:t>
            </a:r>
            <a:r>
              <a:rPr lang="fr-CH" sz="1400" b="1" dirty="0" err="1"/>
              <a:t>ère·s</a:t>
            </a:r>
            <a:r>
              <a:rPr lang="fr-FR" sz="1400" b="1" dirty="0"/>
              <a:t> (étudiants et autres acteurs de l’enseignement, de l’éducation et de la formation) sur les démarches entreprises par l’institution en faveur de l’amélioration continue de ses prestations et de son fonctionnement. </a:t>
            </a:r>
          </a:p>
          <a:p>
            <a:pPr lvl="1">
              <a:buFont typeface="Wingdings" pitchFamily="2" charset="2"/>
              <a:buChar char="Ø"/>
            </a:pPr>
            <a:endParaRPr lang="fr-FR" sz="1400" b="1" dirty="0"/>
          </a:p>
          <a:p>
            <a:pPr marL="360000" lvl="1" indent="0">
              <a:buNone/>
            </a:pPr>
            <a:endParaRPr lang="fr-FR" sz="1400" b="1" dirty="0"/>
          </a:p>
          <a:p>
            <a:pPr lvl="1">
              <a:buFont typeface="Wingdings" pitchFamily="2" charset="2"/>
              <a:buChar char="Ø"/>
            </a:pPr>
            <a:r>
              <a:rPr lang="fr-FR" sz="1400" b="1" dirty="0"/>
              <a:t>Autrement dit, valoriser : </a:t>
            </a:r>
          </a:p>
          <a:p>
            <a:pPr marL="1125450" lvl="3" indent="-171450">
              <a:buFont typeface="Wingdings" pitchFamily="2" charset="2"/>
              <a:buChar char="§"/>
            </a:pPr>
            <a:r>
              <a:rPr lang="fr-FR" sz="1400" b="1" dirty="0"/>
              <a:t>la manière dont ces mêmes démarches profitent à l’institution et au système éducatif (amélioration continue) ;</a:t>
            </a:r>
          </a:p>
          <a:p>
            <a:pPr marL="1125450" lvl="3" indent="-171450">
              <a:buFont typeface="Wingdings" pitchFamily="2" charset="2"/>
              <a:buChar char="§"/>
            </a:pPr>
            <a:r>
              <a:rPr lang="fr-FR" sz="1400" b="1" dirty="0"/>
              <a:t>les effets générés par les évaluations sur la qualité des prestations (transparence / rendre compte). </a:t>
            </a:r>
            <a:endParaRPr lang="fr-CH" sz="1400" b="1" dirty="0"/>
          </a:p>
          <a:p>
            <a:pPr lvl="1">
              <a:buFont typeface="Wingdings" pitchFamily="2" charset="2"/>
              <a:buChar char="Ø"/>
            </a:pPr>
            <a:endParaRPr lang="fr-FR" sz="1400" b="1" dirty="0"/>
          </a:p>
          <a:p>
            <a:pPr lvl="0"/>
            <a:endParaRPr lang="fr-FR" dirty="0"/>
          </a:p>
        </p:txBody>
      </p:sp>
      <p:sp>
        <p:nvSpPr>
          <p:cNvPr id="3" name="Titre 2"/>
          <p:cNvSpPr>
            <a:spLocks noGrp="1"/>
          </p:cNvSpPr>
          <p:nvPr>
            <p:ph type="title"/>
          </p:nvPr>
        </p:nvSpPr>
        <p:spPr/>
        <p:txBody>
          <a:bodyPr>
            <a:normAutofit/>
          </a:bodyPr>
          <a:lstStyle/>
          <a:p>
            <a:r>
              <a:rPr lang="fr-FR" sz="3200" dirty="0"/>
              <a:t>3. Effets sur la qualité des prestations</a:t>
            </a: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12</a:t>
            </a:fld>
            <a:endParaRPr lang="fr-FR"/>
          </a:p>
        </p:txBody>
      </p:sp>
    </p:spTree>
    <p:extLst>
      <p:ext uri="{BB962C8B-B14F-4D97-AF65-F5344CB8AC3E}">
        <p14:creationId xmlns:p14="http://schemas.microsoft.com/office/powerpoint/2010/main" val="1322543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57199" y="1727200"/>
            <a:ext cx="8413531" cy="4330700"/>
          </a:xfrm>
        </p:spPr>
        <p:txBody>
          <a:bodyPr>
            <a:normAutofit fontScale="77500" lnSpcReduction="20000"/>
          </a:bodyPr>
          <a:lstStyle/>
          <a:p>
            <a:r>
              <a:rPr lang="fr-CH" sz="1700" b="1" dirty="0">
                <a:solidFill>
                  <a:srgbClr val="07A4E6"/>
                </a:solidFill>
              </a:rPr>
              <a:t>Constats</a:t>
            </a:r>
          </a:p>
          <a:p>
            <a:endParaRPr lang="fr-CH" sz="800" b="1" dirty="0">
              <a:solidFill>
                <a:srgbClr val="07A4E6"/>
              </a:solidFill>
            </a:endParaRPr>
          </a:p>
          <a:p>
            <a:pPr lvl="1">
              <a:buFont typeface="Wingdings" charset="2"/>
              <a:buChar char="§"/>
            </a:pPr>
            <a:endParaRPr lang="fr-FR" sz="900" b="1" dirty="0">
              <a:solidFill>
                <a:srgbClr val="07A4E6"/>
              </a:solidFill>
            </a:endParaRPr>
          </a:p>
          <a:p>
            <a:pPr lvl="1">
              <a:buFont typeface="Wingdings" charset="2"/>
              <a:buChar char="§"/>
            </a:pPr>
            <a:r>
              <a:rPr lang="fr-CH" sz="1700" b="1" dirty="0"/>
              <a:t>Des représentations contrastées des changements réellement opérés</a:t>
            </a:r>
          </a:p>
          <a:p>
            <a:pPr marL="360000" lvl="1" indent="0">
              <a:buNone/>
            </a:pPr>
            <a:endParaRPr lang="fr-CH" sz="800" dirty="0"/>
          </a:p>
          <a:p>
            <a:pPr marL="360000" lvl="1" indent="0">
              <a:buNone/>
            </a:pPr>
            <a:endParaRPr lang="fr-CH" sz="900" dirty="0"/>
          </a:p>
          <a:p>
            <a:pPr marL="360000" lvl="1" indent="0">
              <a:lnSpc>
                <a:spcPct val="170000"/>
              </a:lnSpc>
              <a:buNone/>
            </a:pPr>
            <a:r>
              <a:rPr lang="fr-CH" sz="1400" dirty="0"/>
              <a:t>Les effets de la « nouvelle vague qualité » sur l’organisation du travail sont appréciés différemment selon les </a:t>
            </a:r>
            <a:r>
              <a:rPr lang="fr-FR" sz="1400" dirty="0" err="1"/>
              <a:t>collaborateur.trice.s</a:t>
            </a:r>
            <a:r>
              <a:rPr lang="fr-FR" sz="1400" dirty="0"/>
              <a:t>. Les </a:t>
            </a:r>
            <a:r>
              <a:rPr lang="fr-CH" sz="1400" dirty="0"/>
              <a:t>fonctions exercées au sein de l’institution constituent une variable intéressante pour comprendre ces divergences. </a:t>
            </a:r>
          </a:p>
          <a:p>
            <a:pPr marL="360000" lvl="1" indent="0">
              <a:buNone/>
            </a:pPr>
            <a:endParaRPr lang="fr-CH" sz="1900" dirty="0"/>
          </a:p>
          <a:p>
            <a:pPr marL="360000" lvl="1" indent="0">
              <a:buNone/>
            </a:pPr>
            <a:endParaRPr lang="fr-CH" sz="900" b="1" dirty="0"/>
          </a:p>
          <a:p>
            <a:pPr marL="360000" lvl="1" indent="0">
              <a:buNone/>
            </a:pPr>
            <a:r>
              <a:rPr lang="fr-CH" sz="1300" i="1" dirty="0">
                <a:solidFill>
                  <a:srgbClr val="07A4E6"/>
                </a:solidFill>
              </a:rPr>
              <a:t>	« On rajoute des choses et à un moment tu dis : là, il n’y a plus le temps ! ». </a:t>
            </a:r>
            <a:endParaRPr lang="fr-CH" sz="1300" dirty="0">
              <a:solidFill>
                <a:srgbClr val="07A4E6"/>
              </a:solidFill>
            </a:endParaRPr>
          </a:p>
          <a:p>
            <a:pPr marL="360000" lvl="1" indent="0">
              <a:buNone/>
            </a:pPr>
            <a:endParaRPr lang="fr-CH" sz="1300" dirty="0">
              <a:solidFill>
                <a:srgbClr val="07A4E6"/>
              </a:solidFill>
            </a:endParaRPr>
          </a:p>
          <a:p>
            <a:pPr marL="360000" lvl="1" indent="0">
              <a:buNone/>
            </a:pPr>
            <a:r>
              <a:rPr lang="fr-CH" sz="1300" i="1" dirty="0">
                <a:solidFill>
                  <a:srgbClr val="07A4E6"/>
                </a:solidFill>
              </a:rPr>
              <a:t>	« Plus de travail, mais pas sûr. On fait les choses de manière différente </a:t>
            </a:r>
            <a:r>
              <a:rPr lang="fr-CH" sz="1300" dirty="0">
                <a:solidFill>
                  <a:srgbClr val="07A4E6"/>
                </a:solidFill>
              </a:rPr>
              <a:t>». </a:t>
            </a:r>
          </a:p>
          <a:p>
            <a:pPr marL="360000" lvl="1" indent="0">
              <a:buNone/>
            </a:pPr>
            <a:endParaRPr lang="fr-CH" sz="1300" i="1" dirty="0">
              <a:solidFill>
                <a:srgbClr val="07A4E6"/>
              </a:solidFill>
            </a:endParaRPr>
          </a:p>
          <a:p>
            <a:pPr marL="360000" lvl="1" indent="0">
              <a:buNone/>
            </a:pPr>
            <a:r>
              <a:rPr lang="fr-CH" sz="1300" i="1" dirty="0">
                <a:solidFill>
                  <a:srgbClr val="07A4E6"/>
                </a:solidFill>
              </a:rPr>
              <a:t>	« Ce qui a changé, c'est que le fait de disposer de ces informations via les statistiques facilite une analyse de ce qui est en train de se   </a:t>
            </a:r>
          </a:p>
          <a:p>
            <a:pPr marL="360000" lvl="1" indent="0">
              <a:buNone/>
            </a:pPr>
            <a:r>
              <a:rPr lang="fr-CH" sz="1300" i="1" dirty="0">
                <a:solidFill>
                  <a:srgbClr val="07A4E6"/>
                </a:solidFill>
              </a:rPr>
              <a:t>    passer, des synthèses et des orientations de travail qui peuvent être données. C'est dans ce sens-là que mon job a changé ». </a:t>
            </a:r>
          </a:p>
          <a:p>
            <a:pPr marL="360000" lvl="1" indent="0">
              <a:buNone/>
            </a:pPr>
            <a:endParaRPr lang="fr-CH" sz="1300" dirty="0"/>
          </a:p>
          <a:p>
            <a:pPr lvl="1">
              <a:buFont typeface="Wingdings" charset="2"/>
              <a:buChar char="§"/>
            </a:pPr>
            <a:endParaRPr lang="fr-FR" sz="1600" b="1" dirty="0"/>
          </a:p>
          <a:p>
            <a:pPr lvl="1">
              <a:buFont typeface="Wingdings" charset="2"/>
              <a:buChar char="§"/>
            </a:pPr>
            <a:endParaRPr lang="fr-FR" sz="1600" b="1" dirty="0"/>
          </a:p>
          <a:p>
            <a:pPr lvl="1">
              <a:buFont typeface="Wingdings" charset="2"/>
              <a:buChar char="§"/>
            </a:pPr>
            <a:r>
              <a:rPr lang="fr-FR" sz="1700" b="1" dirty="0"/>
              <a:t>Quid du « contrôle qualité » ?</a:t>
            </a:r>
          </a:p>
          <a:p>
            <a:pPr marL="360000" lvl="1" indent="0">
              <a:buNone/>
            </a:pPr>
            <a:endParaRPr lang="fr-FR" sz="800" dirty="0"/>
          </a:p>
          <a:p>
            <a:pPr marL="360000" lvl="1" indent="0">
              <a:buNone/>
            </a:pPr>
            <a:endParaRPr lang="fr-FR" sz="900" dirty="0"/>
          </a:p>
          <a:p>
            <a:pPr marL="360000" lvl="1" indent="0">
              <a:lnSpc>
                <a:spcPct val="170000"/>
              </a:lnSpc>
              <a:buNone/>
            </a:pPr>
            <a:r>
              <a:rPr lang="fr-FR" sz="1500" dirty="0"/>
              <a:t>La qualité est globalement perçue comme un outil de contrôle. Pour autant, si la notion de contrôle peut être perçue négativement (</a:t>
            </a:r>
            <a:r>
              <a:rPr lang="fr-FR" sz="1500" i="1" dirty="0">
                <a:solidFill>
                  <a:srgbClr val="07A4E6"/>
                </a:solidFill>
              </a:rPr>
              <a:t>« oubli du subjectif », « déshumanisation »</a:t>
            </a:r>
            <a:r>
              <a:rPr lang="fr-FR" sz="1500" dirty="0"/>
              <a:t>, etc.), elle peut aussi représenter certains avantages </a:t>
            </a:r>
            <a:r>
              <a:rPr lang="fr-FR" sz="1500" dirty="0">
                <a:solidFill>
                  <a:srgbClr val="07A4E6"/>
                </a:solidFill>
              </a:rPr>
              <a:t>(« </a:t>
            </a:r>
            <a:r>
              <a:rPr lang="fr-FR" sz="1500" i="1" dirty="0">
                <a:solidFill>
                  <a:srgbClr val="07A4E6"/>
                </a:solidFill>
              </a:rPr>
              <a:t>opportunité de se remettre en question </a:t>
            </a:r>
            <a:r>
              <a:rPr lang="fr-FR" sz="1500" dirty="0">
                <a:solidFill>
                  <a:srgbClr val="07A4E6"/>
                </a:solidFill>
              </a:rPr>
              <a:t>»</a:t>
            </a:r>
            <a:r>
              <a:rPr lang="fr-FR" sz="1500" dirty="0"/>
              <a:t>, </a:t>
            </a:r>
            <a:r>
              <a:rPr lang="fr-FR" sz="1500" dirty="0">
                <a:solidFill>
                  <a:srgbClr val="07A4E6"/>
                </a:solidFill>
              </a:rPr>
              <a:t>« </a:t>
            </a:r>
            <a:r>
              <a:rPr lang="fr-FR" sz="1500" i="1" dirty="0">
                <a:solidFill>
                  <a:srgbClr val="07A4E6"/>
                </a:solidFill>
              </a:rPr>
              <a:t>reconnaissance du travail réalisé </a:t>
            </a:r>
            <a:r>
              <a:rPr lang="fr-FR" sz="1500" dirty="0">
                <a:solidFill>
                  <a:srgbClr val="07A4E6"/>
                </a:solidFill>
              </a:rPr>
              <a:t>»</a:t>
            </a:r>
            <a:r>
              <a:rPr lang="fr-FR" sz="1500" dirty="0"/>
              <a:t>, </a:t>
            </a:r>
            <a:r>
              <a:rPr lang="fr-FR" sz="1500" i="1" dirty="0">
                <a:solidFill>
                  <a:srgbClr val="07A4E6"/>
                </a:solidFill>
              </a:rPr>
              <a:t>« aide au pilotage »</a:t>
            </a:r>
            <a:r>
              <a:rPr lang="fr-FR" sz="1500" dirty="0"/>
              <a:t>).</a:t>
            </a:r>
            <a:r>
              <a:rPr lang="fr-CH" sz="1500" dirty="0"/>
              <a:t> </a:t>
            </a:r>
            <a:endParaRPr lang="fr-CH" sz="1500" b="1" dirty="0"/>
          </a:p>
          <a:p>
            <a:pPr marL="0" indent="0">
              <a:buNone/>
            </a:pPr>
            <a:endParaRPr lang="fr-CH" sz="1300" i="1" dirty="0">
              <a:solidFill>
                <a:srgbClr val="07A4E6"/>
              </a:solidFill>
            </a:endParaRPr>
          </a:p>
          <a:p>
            <a:pPr marL="0" indent="0">
              <a:buNone/>
            </a:pPr>
            <a:endParaRPr lang="fr-CH" sz="1300" b="1" i="1" dirty="0">
              <a:solidFill>
                <a:srgbClr val="07A4E6"/>
              </a:solidFill>
            </a:endParaRPr>
          </a:p>
          <a:p>
            <a:endParaRPr lang="fr-FR" sz="1800" dirty="0"/>
          </a:p>
        </p:txBody>
      </p:sp>
      <p:sp>
        <p:nvSpPr>
          <p:cNvPr id="3" name="Titre 2"/>
          <p:cNvSpPr>
            <a:spLocks noGrp="1"/>
          </p:cNvSpPr>
          <p:nvPr>
            <p:ph type="title"/>
          </p:nvPr>
        </p:nvSpPr>
        <p:spPr/>
        <p:txBody>
          <a:bodyPr>
            <a:normAutofit/>
          </a:bodyPr>
          <a:lstStyle/>
          <a:p>
            <a:r>
              <a:rPr lang="fr-FR" sz="3200" dirty="0">
                <a:solidFill>
                  <a:srgbClr val="07A4E6"/>
                </a:solidFill>
              </a:rPr>
              <a:t>4. Effets sur l’organisation du travail</a:t>
            </a:r>
            <a:endParaRPr lang="fr-FR" sz="3200" dirty="0">
              <a:solidFill>
                <a:srgbClr val="FF0000"/>
              </a:solidFill>
            </a:endParaRP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13</a:t>
            </a:fld>
            <a:endParaRPr lang="fr-FR"/>
          </a:p>
        </p:txBody>
      </p:sp>
      <p:sp>
        <p:nvSpPr>
          <p:cNvPr id="5" name="Rectangle 4">
            <a:extLst>
              <a:ext uri="{FF2B5EF4-FFF2-40B4-BE49-F238E27FC236}">
                <a16:creationId xmlns:a16="http://schemas.microsoft.com/office/drawing/2014/main" id="{92C30624-6569-D34B-8108-C0222E87EFB9}"/>
              </a:ext>
            </a:extLst>
          </p:cNvPr>
          <p:cNvSpPr/>
          <p:nvPr/>
        </p:nvSpPr>
        <p:spPr>
          <a:xfrm>
            <a:off x="839225" y="3578255"/>
            <a:ext cx="7934386" cy="847165"/>
          </a:xfrm>
          <a:prstGeom prst="rect">
            <a:avLst/>
          </a:prstGeom>
          <a:noFill/>
          <a:ln>
            <a:solidFill>
              <a:srgbClr val="07A4E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948222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normAutofit/>
          </a:bodyPr>
          <a:lstStyle/>
          <a:p>
            <a:pPr>
              <a:lnSpc>
                <a:spcPct val="80000"/>
              </a:lnSpc>
            </a:pPr>
            <a:r>
              <a:rPr lang="fr-FR" sz="1600" b="1" dirty="0">
                <a:solidFill>
                  <a:srgbClr val="07A4E6"/>
                </a:solidFill>
              </a:rPr>
              <a:t> Défis/perspectives</a:t>
            </a:r>
          </a:p>
          <a:p>
            <a:pPr marL="327600" lvl="1" indent="-342000">
              <a:spcBef>
                <a:spcPts val="1800"/>
              </a:spcBef>
            </a:pPr>
            <a:endParaRPr lang="fr-FR" sz="800" dirty="0"/>
          </a:p>
          <a:p>
            <a:pPr lvl="1">
              <a:buFont typeface="Wingdings" pitchFamily="2" charset="2"/>
              <a:buChar char="Ø"/>
            </a:pPr>
            <a:r>
              <a:rPr lang="fr-FR" sz="1400" b="1" dirty="0"/>
              <a:t>Poursuivre l’adaptation en continu des dispositifs qualité (et plus largement du SAQ) au plus près du contexte des entités,</a:t>
            </a:r>
            <a:r>
              <a:rPr lang="fr-FR" sz="1400" dirty="0"/>
              <a:t> en regard de leurs besoins spécifiques, pour faire sens et pour être perçus comme étant utiles.</a:t>
            </a:r>
          </a:p>
          <a:p>
            <a:pPr lvl="1">
              <a:buFont typeface="Wingdings" pitchFamily="2" charset="2"/>
              <a:buChar char="Ø"/>
            </a:pPr>
            <a:endParaRPr lang="fr-FR" sz="1400" b="1" dirty="0"/>
          </a:p>
          <a:p>
            <a:pPr lvl="1">
              <a:buFont typeface="Wingdings" pitchFamily="2" charset="2"/>
              <a:buChar char="Ø"/>
            </a:pPr>
            <a:r>
              <a:rPr lang="fr-FR" sz="1400" b="1" dirty="0"/>
              <a:t>Rester </a:t>
            </a:r>
            <a:r>
              <a:rPr lang="fr-FR" sz="1400" b="1" dirty="0" err="1"/>
              <a:t>vigileant.e</a:t>
            </a:r>
            <a:r>
              <a:rPr lang="fr-FR" sz="1400" b="1" dirty="0"/>
              <a:t> quant au risque de dérive bureaucratique.</a:t>
            </a:r>
          </a:p>
          <a:p>
            <a:pPr lvl="1">
              <a:buFont typeface="Wingdings" pitchFamily="2" charset="2"/>
              <a:buChar char="Ø"/>
            </a:pPr>
            <a:endParaRPr lang="fr-FR" sz="800" b="1" dirty="0"/>
          </a:p>
          <a:p>
            <a:pPr marL="360000" lvl="1" indent="0">
              <a:buNone/>
            </a:pPr>
            <a:endParaRPr lang="fr-FR" sz="1200" b="1" dirty="0"/>
          </a:p>
          <a:p>
            <a:pPr marL="360000" lvl="1" indent="0">
              <a:buNone/>
            </a:pPr>
            <a:r>
              <a:rPr lang="fr-FR" sz="1200" i="1" dirty="0">
                <a:solidFill>
                  <a:srgbClr val="07A4E6"/>
                </a:solidFill>
              </a:rPr>
              <a:t>	       « La réflexion sur la qualité doit être au moins une réflexion continue. Mais il ne faut pas en faire un 		        système obsessionnel de contrôle violoneux. Le risque est là. C'est que souvent, dans des institutions 		        comme la nôtre, ces structures débouchent sur des procédures ou une forme de bureaucratie qui, 	     	        comme toutes les bureaucraties, finit par se satisfaire elle-même ». </a:t>
            </a:r>
            <a:endParaRPr lang="fr-FR" sz="1200" b="1" dirty="0">
              <a:solidFill>
                <a:srgbClr val="07A4E6"/>
              </a:solidFill>
            </a:endParaRPr>
          </a:p>
          <a:p>
            <a:pPr marL="0" indent="0">
              <a:buNone/>
            </a:pPr>
            <a:endParaRPr lang="fr-FR" b="1" dirty="0"/>
          </a:p>
        </p:txBody>
      </p:sp>
      <p:sp>
        <p:nvSpPr>
          <p:cNvPr id="3" name="Titre 2"/>
          <p:cNvSpPr>
            <a:spLocks noGrp="1"/>
          </p:cNvSpPr>
          <p:nvPr>
            <p:ph type="title"/>
          </p:nvPr>
        </p:nvSpPr>
        <p:spPr/>
        <p:txBody>
          <a:bodyPr>
            <a:normAutofit/>
          </a:bodyPr>
          <a:lstStyle/>
          <a:p>
            <a:r>
              <a:rPr lang="fr-FR" sz="3200" dirty="0">
                <a:solidFill>
                  <a:srgbClr val="07A4E6"/>
                </a:solidFill>
              </a:rPr>
              <a:t>4. Effets sur l’organisation du travail</a:t>
            </a:r>
            <a:endParaRPr lang="fr-FR" sz="3200" dirty="0">
              <a:solidFill>
                <a:srgbClr val="FF0000"/>
              </a:solidFill>
            </a:endParaRP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14</a:t>
            </a:fld>
            <a:endParaRPr lang="fr-FR"/>
          </a:p>
        </p:txBody>
      </p:sp>
      <p:sp>
        <p:nvSpPr>
          <p:cNvPr id="5" name="Rectangle 4">
            <a:extLst>
              <a:ext uri="{FF2B5EF4-FFF2-40B4-BE49-F238E27FC236}">
                <a16:creationId xmlns:a16="http://schemas.microsoft.com/office/drawing/2014/main" id="{48DCB68D-B0AA-EC46-85CC-7F9B7BD5FFF9}"/>
              </a:ext>
            </a:extLst>
          </p:cNvPr>
          <p:cNvSpPr/>
          <p:nvPr/>
        </p:nvSpPr>
        <p:spPr>
          <a:xfrm>
            <a:off x="1131379" y="3651036"/>
            <a:ext cx="7005234" cy="878934"/>
          </a:xfrm>
          <a:prstGeom prst="rect">
            <a:avLst/>
          </a:prstGeom>
          <a:noFill/>
          <a:ln>
            <a:solidFill>
              <a:srgbClr val="07A4E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67163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normAutofit/>
          </a:bodyPr>
          <a:lstStyle/>
          <a:p>
            <a:r>
              <a:rPr lang="fr-FR" sz="1600" b="1" dirty="0">
                <a:solidFill>
                  <a:srgbClr val="07A4E6"/>
                </a:solidFill>
              </a:rPr>
              <a:t> Constats </a:t>
            </a:r>
          </a:p>
          <a:p>
            <a:endParaRPr lang="fr-FR" sz="800" b="1" dirty="0">
              <a:solidFill>
                <a:srgbClr val="FF0000"/>
              </a:solidFill>
            </a:endParaRPr>
          </a:p>
          <a:p>
            <a:pPr lvl="1">
              <a:buFont typeface="Wingdings" charset="2"/>
              <a:buChar char="§"/>
            </a:pPr>
            <a:r>
              <a:rPr lang="fr-CH" sz="1400" b="1" dirty="0"/>
              <a:t>Pour la majorité des </a:t>
            </a:r>
            <a:r>
              <a:rPr lang="fr-CH" sz="1400" b="1" dirty="0" err="1"/>
              <a:t>collaborateur.trice.s</a:t>
            </a:r>
            <a:r>
              <a:rPr lang="fr-CH" sz="1400" b="1" dirty="0"/>
              <a:t>, la « nouvelle vague qualité » n’améliore pas la qualité de vie au travail.  </a:t>
            </a:r>
          </a:p>
        </p:txBody>
      </p:sp>
      <p:sp>
        <p:nvSpPr>
          <p:cNvPr id="3" name="Titre 2"/>
          <p:cNvSpPr>
            <a:spLocks noGrp="1"/>
          </p:cNvSpPr>
          <p:nvPr>
            <p:ph type="title"/>
          </p:nvPr>
        </p:nvSpPr>
        <p:spPr/>
        <p:txBody>
          <a:bodyPr>
            <a:normAutofit/>
          </a:bodyPr>
          <a:lstStyle/>
          <a:p>
            <a:r>
              <a:rPr lang="fr-FR" sz="3200" dirty="0">
                <a:solidFill>
                  <a:srgbClr val="07A4E6"/>
                </a:solidFill>
              </a:rPr>
              <a:t>5. Effets sur la santé au travail</a:t>
            </a: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15</a:t>
            </a:fld>
            <a:endParaRPr lang="fr-FR"/>
          </a:p>
        </p:txBody>
      </p:sp>
      <p:sp>
        <p:nvSpPr>
          <p:cNvPr id="8" name="Rectangle 7">
            <a:extLst>
              <a:ext uri="{FF2B5EF4-FFF2-40B4-BE49-F238E27FC236}">
                <a16:creationId xmlns:a16="http://schemas.microsoft.com/office/drawing/2014/main" id="{0DD6C88E-C5AA-C746-898D-9D0840CC9FEE}"/>
              </a:ext>
            </a:extLst>
          </p:cNvPr>
          <p:cNvSpPr/>
          <p:nvPr/>
        </p:nvSpPr>
        <p:spPr>
          <a:xfrm>
            <a:off x="685800" y="3257035"/>
            <a:ext cx="8001000" cy="1097085"/>
          </a:xfrm>
          <a:prstGeom prst="rect">
            <a:avLst/>
          </a:prstGeom>
          <a:noFill/>
          <a:ln>
            <a:solidFill>
              <a:srgbClr val="07A4E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0" name="ZoneTexte 9">
            <a:extLst>
              <a:ext uri="{FF2B5EF4-FFF2-40B4-BE49-F238E27FC236}">
                <a16:creationId xmlns:a16="http://schemas.microsoft.com/office/drawing/2014/main" id="{3EB23A53-2616-7F48-8DDC-2EFFDA7C3BBD}"/>
              </a:ext>
            </a:extLst>
          </p:cNvPr>
          <p:cNvSpPr txBox="1"/>
          <p:nvPr/>
        </p:nvSpPr>
        <p:spPr>
          <a:xfrm>
            <a:off x="765505" y="3400107"/>
            <a:ext cx="7866991" cy="984885"/>
          </a:xfrm>
          <a:prstGeom prst="rect">
            <a:avLst/>
          </a:prstGeom>
          <a:noFill/>
        </p:spPr>
        <p:txBody>
          <a:bodyPr wrap="square" lIns="0" tIns="0" rIns="0" bIns="0" rtlCol="0">
            <a:spAutoFit/>
          </a:bodyPr>
          <a:lstStyle/>
          <a:p>
            <a:pPr marL="0" indent="0">
              <a:buNone/>
            </a:pPr>
            <a:r>
              <a:rPr lang="fr-CH" sz="1200" i="1" dirty="0">
                <a:solidFill>
                  <a:srgbClr val="07A4E6"/>
                </a:solidFill>
                <a:latin typeface="+mn-lt"/>
              </a:rPr>
              <a:t>« Le fait d'accueillir toujours plus d'étudiants, toujours plus, toujours plus, toujours plus… Il y a un emballement de la machine quand même, qui nous pousse à devenir de plus en plus efficaces, de plus en plus rapides et de moins en moins en lien avec les questions de fond ».</a:t>
            </a:r>
          </a:p>
          <a:p>
            <a:pPr marL="0" indent="0">
              <a:buNone/>
            </a:pPr>
            <a:endParaRPr lang="fr-CH" sz="800" dirty="0">
              <a:solidFill>
                <a:srgbClr val="07A4E6"/>
              </a:solidFill>
              <a:latin typeface="+mn-lt"/>
            </a:endParaRPr>
          </a:p>
          <a:p>
            <a:r>
              <a:rPr lang="fr-CH" sz="1200" i="1" dirty="0">
                <a:solidFill>
                  <a:srgbClr val="07A4E6"/>
                </a:solidFill>
                <a:latin typeface="+mn-lt"/>
              </a:rPr>
              <a:t>« L'autoévaluation de l’unité cette année, ça me fout sur les genoux ». </a:t>
            </a:r>
          </a:p>
          <a:p>
            <a:endParaRPr lang="fr-CH" sz="800" dirty="0">
              <a:solidFill>
                <a:srgbClr val="07A4E6"/>
              </a:solidFill>
              <a:latin typeface="+mn-lt"/>
            </a:endParaRPr>
          </a:p>
        </p:txBody>
      </p:sp>
    </p:spTree>
    <p:extLst>
      <p:ext uri="{BB962C8B-B14F-4D97-AF65-F5344CB8AC3E}">
        <p14:creationId xmlns:p14="http://schemas.microsoft.com/office/powerpoint/2010/main" val="1979405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normAutofit/>
          </a:bodyPr>
          <a:lstStyle/>
          <a:p>
            <a:pPr>
              <a:lnSpc>
                <a:spcPct val="80000"/>
              </a:lnSpc>
            </a:pPr>
            <a:r>
              <a:rPr lang="fr-FR" sz="1600" b="1" dirty="0">
                <a:solidFill>
                  <a:srgbClr val="07A4E6"/>
                </a:solidFill>
              </a:rPr>
              <a:t> Défis/perspectives</a:t>
            </a:r>
          </a:p>
          <a:p>
            <a:pPr marL="0" lvl="1" indent="0">
              <a:spcBef>
                <a:spcPts val="1800"/>
              </a:spcBef>
              <a:buNone/>
            </a:pPr>
            <a:r>
              <a:rPr lang="fr-FR" sz="1200" dirty="0"/>
              <a:t>	</a:t>
            </a:r>
            <a:r>
              <a:rPr lang="fr-FR" sz="1400" dirty="0"/>
              <a:t>Les principaux défis au plan de la santé rejoignent diverses recommandations formulées par 	ailleurs :</a:t>
            </a:r>
          </a:p>
          <a:p>
            <a:pPr marL="360000" lvl="1" indent="0">
              <a:buNone/>
            </a:pPr>
            <a:endParaRPr lang="fr-CH" sz="1400" b="1" dirty="0"/>
          </a:p>
          <a:p>
            <a:pPr lvl="1">
              <a:buFont typeface="Wingdings" pitchFamily="2" charset="2"/>
              <a:buChar char="Ø"/>
            </a:pPr>
            <a:r>
              <a:rPr lang="fr-CH" sz="1400" b="1" dirty="0"/>
              <a:t>considérer la charge de travail que représentent les différents dispositifs d’évaluation internes et externes : prévoir des adaptations pour limiter cette charge </a:t>
            </a:r>
            <a:r>
              <a:rPr lang="fr-CH" sz="1400" dirty="0"/>
              <a:t>(Cf. Rapport d’autoévaluation institutionnelle) ;</a:t>
            </a:r>
          </a:p>
          <a:p>
            <a:pPr lvl="1">
              <a:buFont typeface="Wingdings" pitchFamily="2" charset="2"/>
              <a:buChar char="Ø"/>
            </a:pPr>
            <a:endParaRPr lang="fr-CH" sz="1400" b="1" dirty="0"/>
          </a:p>
          <a:p>
            <a:pPr lvl="1">
              <a:buFont typeface="Wingdings" pitchFamily="2" charset="2"/>
              <a:buChar char="Ø"/>
            </a:pPr>
            <a:r>
              <a:rPr lang="fr-CH" sz="1400" b="1" dirty="0"/>
              <a:t>poursuivre la mise en œuvre du plan de mesures dédié à la prévention et à la gestion des risques psychosociaux. </a:t>
            </a:r>
            <a:r>
              <a:rPr lang="fr-CH" sz="1400" dirty="0"/>
              <a:t>Parmi les points d’amélioration : valoriser le travail accompli, favoriser la prise de distance pour limiter les effets de surcharge cognitive et prévenir les troubles psychosomatiques</a:t>
            </a:r>
            <a:r>
              <a:rPr lang="fr-CH" sz="1400" b="1" dirty="0"/>
              <a:t> </a:t>
            </a:r>
            <a:r>
              <a:rPr lang="fr-FR" sz="1400" dirty="0"/>
              <a:t>(Cf. Enquête interne sur la santé psychosociale, </a:t>
            </a:r>
            <a:r>
              <a:rPr lang="fr-CH" sz="1400" dirty="0"/>
              <a:t>déc. 2019)</a:t>
            </a:r>
          </a:p>
          <a:p>
            <a:pPr marL="0" indent="0">
              <a:buNone/>
            </a:pPr>
            <a:endParaRPr lang="fr-CH" sz="1200" dirty="0"/>
          </a:p>
          <a:p>
            <a:pPr marL="0" indent="0">
              <a:buNone/>
            </a:pPr>
            <a:endParaRPr lang="fr-CH" sz="1200" b="1" dirty="0"/>
          </a:p>
          <a:p>
            <a:pPr marL="0" indent="0">
              <a:buNone/>
            </a:pPr>
            <a:endParaRPr lang="fr-FR" sz="1200" dirty="0"/>
          </a:p>
        </p:txBody>
      </p:sp>
      <p:sp>
        <p:nvSpPr>
          <p:cNvPr id="3" name="Titre 2"/>
          <p:cNvSpPr>
            <a:spLocks noGrp="1"/>
          </p:cNvSpPr>
          <p:nvPr>
            <p:ph type="title"/>
          </p:nvPr>
        </p:nvSpPr>
        <p:spPr/>
        <p:txBody>
          <a:bodyPr>
            <a:normAutofit/>
          </a:bodyPr>
          <a:lstStyle/>
          <a:p>
            <a:r>
              <a:rPr lang="fr-FR" sz="3200" dirty="0">
                <a:solidFill>
                  <a:srgbClr val="07A4E6"/>
                </a:solidFill>
              </a:rPr>
              <a:t>5. Effets sur la santé au travail</a:t>
            </a:r>
            <a:endParaRPr lang="fr-FR" sz="3200" dirty="0">
              <a:solidFill>
                <a:srgbClr val="FF0000"/>
              </a:solidFill>
            </a:endParaRP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16</a:t>
            </a:fld>
            <a:endParaRPr lang="fr-FR"/>
          </a:p>
        </p:txBody>
      </p:sp>
    </p:spTree>
    <p:extLst>
      <p:ext uri="{BB962C8B-B14F-4D97-AF65-F5344CB8AC3E}">
        <p14:creationId xmlns:p14="http://schemas.microsoft.com/office/powerpoint/2010/main" val="336213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57200" y="1727200"/>
            <a:ext cx="8374828" cy="4330700"/>
          </a:xfrm>
        </p:spPr>
        <p:txBody>
          <a:bodyPr>
            <a:normAutofit/>
          </a:bodyPr>
          <a:lstStyle/>
          <a:p>
            <a:pPr marL="0" indent="0">
              <a:lnSpc>
                <a:spcPct val="150000"/>
              </a:lnSpc>
              <a:buNone/>
            </a:pPr>
            <a:r>
              <a:rPr lang="fr-FR" sz="1400" b="1" dirty="0">
                <a:latin typeface="ChaletBookTT" panose="02000500040000020004" pitchFamily="2" charset="0"/>
              </a:rPr>
              <a:t>Ces résultats d’enquête confirment l’importance d’ancrer le SAQ dans la réalité des activités professionnelles des </a:t>
            </a:r>
            <a:r>
              <a:rPr lang="fr-CH" sz="1400" b="1" dirty="0" err="1">
                <a:latin typeface="ChaletBookTT" panose="02000500040000020004" pitchFamily="2" charset="0"/>
              </a:rPr>
              <a:t>collaborateur·trice·s</a:t>
            </a:r>
            <a:r>
              <a:rPr lang="fr-FR" sz="1400" b="1" dirty="0">
                <a:latin typeface="ChaletBookTT" panose="02000500040000020004" pitchFamily="2" charset="0"/>
              </a:rPr>
              <a:t>. </a:t>
            </a:r>
            <a:r>
              <a:rPr lang="fr-FR" sz="1400" dirty="0">
                <a:latin typeface="ChaletBookTT" panose="02000500040000020004" pitchFamily="2" charset="0"/>
              </a:rPr>
              <a:t>Cet ancrage repose notamment sur la capacité de l’institution à donner du sens aux démarches qualité déployées en son sein, en explicitant leur articulation et leur cohérence.</a:t>
            </a:r>
          </a:p>
          <a:p>
            <a:pPr marL="0" indent="0">
              <a:lnSpc>
                <a:spcPct val="150000"/>
              </a:lnSpc>
              <a:buNone/>
            </a:pPr>
            <a:r>
              <a:rPr lang="fr-FR" sz="1400" b="1" dirty="0">
                <a:latin typeface="ChaletBookTT" panose="02000500040000020004" pitchFamily="2" charset="0"/>
              </a:rPr>
              <a:t>L’accréditation institutionnelle, au-delà de l’obtention du label, s’inscrit dans la durée. </a:t>
            </a:r>
            <a:r>
              <a:rPr lang="fr-FR" sz="1400" dirty="0">
                <a:latin typeface="ChaletBookTT" panose="02000500040000020004" pitchFamily="2" charset="0"/>
              </a:rPr>
              <a:t>Elle nécessite en effet un </a:t>
            </a:r>
            <a:r>
              <a:rPr lang="fr-FR" sz="1400" b="1" dirty="0">
                <a:latin typeface="ChaletBookTT" panose="02000500040000020004" pitchFamily="2" charset="0"/>
              </a:rPr>
              <a:t>engagement</a:t>
            </a:r>
            <a:r>
              <a:rPr lang="fr-FR" sz="1400" dirty="0">
                <a:latin typeface="ChaletBookTT" panose="02000500040000020004" pitchFamily="2" charset="0"/>
              </a:rPr>
              <a:t> mutuel de la part de la Direction de l’institution et des membres du personnel. Cet engagement implique de :</a:t>
            </a:r>
          </a:p>
          <a:p>
            <a:pPr marL="642150" lvl="1" indent="-285750">
              <a:lnSpc>
                <a:spcPct val="150000"/>
              </a:lnSpc>
              <a:buFont typeface="Wingdings" pitchFamily="2" charset="2"/>
              <a:buChar char="§"/>
            </a:pPr>
            <a:r>
              <a:rPr lang="fr-FR" sz="1400" b="1" dirty="0">
                <a:latin typeface="ChaletBookTT" panose="02000500040000020004" pitchFamily="2" charset="0"/>
              </a:rPr>
              <a:t>communiquer régulièrement et de manière synthétique/maîtrisée sur les résultats des évaluations </a:t>
            </a:r>
            <a:r>
              <a:rPr lang="fr-FR" sz="1400" dirty="0">
                <a:latin typeface="ChaletBookTT" panose="02000500040000020004" pitchFamily="2" charset="0"/>
              </a:rPr>
              <a:t>; </a:t>
            </a:r>
          </a:p>
          <a:p>
            <a:pPr marL="642150" lvl="1" indent="-285750">
              <a:lnSpc>
                <a:spcPct val="150000"/>
              </a:lnSpc>
              <a:buFont typeface="Wingdings" pitchFamily="2" charset="2"/>
              <a:buChar char="§"/>
            </a:pPr>
            <a:r>
              <a:rPr lang="fr-FR" sz="1400" b="1" dirty="0">
                <a:latin typeface="ChaletBookTT" panose="02000500040000020004" pitchFamily="2" charset="0"/>
              </a:rPr>
              <a:t>valoriser les effets générés par ces évaluations sur la qualité des prestations</a:t>
            </a:r>
            <a:r>
              <a:rPr lang="fr-FR" sz="1400" dirty="0">
                <a:latin typeface="ChaletBookTT" panose="02000500040000020004" pitchFamily="2" charset="0"/>
              </a:rPr>
              <a:t>.</a:t>
            </a:r>
            <a:endParaRPr lang="fr-CH" sz="1400" dirty="0">
              <a:latin typeface="ChaletBookTT" panose="02000500040000020004" pitchFamily="2" charset="0"/>
            </a:endParaRPr>
          </a:p>
          <a:p>
            <a:pPr marL="356400" lvl="1" indent="0">
              <a:lnSpc>
                <a:spcPct val="150000"/>
              </a:lnSpc>
              <a:buNone/>
            </a:pPr>
            <a:endParaRPr lang="fr-FR" sz="1000" b="1" dirty="0">
              <a:latin typeface="ChaletBookTT" panose="02000500040000020004" pitchFamily="2" charset="0"/>
            </a:endParaRPr>
          </a:p>
          <a:p>
            <a:pPr marL="0" indent="0">
              <a:lnSpc>
                <a:spcPct val="150000"/>
              </a:lnSpc>
              <a:buNone/>
            </a:pPr>
            <a:endParaRPr lang="fr-FR" sz="1400" b="1" dirty="0">
              <a:latin typeface="+mj-lt"/>
            </a:endParaRPr>
          </a:p>
          <a:p>
            <a:pPr marL="0" indent="0">
              <a:buNone/>
            </a:pPr>
            <a:endParaRPr lang="fr-FR" dirty="0">
              <a:highlight>
                <a:srgbClr val="FFFF00"/>
              </a:highlight>
              <a:latin typeface="+mj-lt"/>
            </a:endParaRPr>
          </a:p>
          <a:p>
            <a:pPr marL="342900" indent="-342900">
              <a:buFontTx/>
              <a:buChar char="-"/>
            </a:pPr>
            <a:endParaRPr lang="fr-FR" dirty="0"/>
          </a:p>
        </p:txBody>
      </p:sp>
      <p:sp>
        <p:nvSpPr>
          <p:cNvPr id="3" name="Titre 2"/>
          <p:cNvSpPr>
            <a:spLocks noGrp="1"/>
          </p:cNvSpPr>
          <p:nvPr>
            <p:ph type="title"/>
          </p:nvPr>
        </p:nvSpPr>
        <p:spPr/>
        <p:txBody>
          <a:bodyPr>
            <a:normAutofit/>
          </a:bodyPr>
          <a:lstStyle/>
          <a:p>
            <a:r>
              <a:rPr lang="fr-FR" sz="3200" dirty="0"/>
              <a:t>Conclusion</a:t>
            </a:r>
            <a:endParaRPr lang="fr-FR" sz="3200" dirty="0">
              <a:solidFill>
                <a:srgbClr val="FF0000"/>
              </a:solidFill>
            </a:endParaRP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17</a:t>
            </a:fld>
            <a:endParaRPr lang="fr-FR"/>
          </a:p>
        </p:txBody>
      </p:sp>
    </p:spTree>
    <p:extLst>
      <p:ext uri="{BB962C8B-B14F-4D97-AF65-F5344CB8AC3E}">
        <p14:creationId xmlns:p14="http://schemas.microsoft.com/office/powerpoint/2010/main" val="96980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2896" y="1700212"/>
            <a:ext cx="7773695" cy="3120387"/>
          </a:xfrm>
        </p:spPr>
        <p:txBody>
          <a:bodyPr>
            <a:normAutofit fontScale="25000" lnSpcReduction="20000"/>
          </a:bodyPr>
          <a:lstStyle/>
          <a:p>
            <a:pPr marL="0" indent="0">
              <a:lnSpc>
                <a:spcPct val="150000"/>
              </a:lnSpc>
              <a:buNone/>
            </a:pPr>
            <a:r>
              <a:rPr lang="fr-CH" sz="5600" dirty="0">
                <a:solidFill>
                  <a:srgbClr val="07A4E6"/>
                </a:solidFill>
                <a:latin typeface="ChaletBookTT" panose="02000500040000020004" pitchFamily="2" charset="0"/>
              </a:rPr>
              <a:t>Cette recherche s’inscrit dans une </a:t>
            </a:r>
            <a:r>
              <a:rPr lang="fr-CH" sz="5600" b="1" dirty="0">
                <a:solidFill>
                  <a:srgbClr val="07A4E6"/>
                </a:solidFill>
                <a:latin typeface="ChaletBookTT" panose="02000500040000020004" pitchFamily="2" charset="0"/>
              </a:rPr>
              <a:t>perspective comparative</a:t>
            </a:r>
            <a:r>
              <a:rPr lang="fr-CH" sz="5600" dirty="0">
                <a:solidFill>
                  <a:srgbClr val="07A4E6"/>
                </a:solidFill>
                <a:latin typeface="ChaletBookTT" panose="02000500040000020004" pitchFamily="2" charset="0"/>
              </a:rPr>
              <a:t>.</a:t>
            </a:r>
          </a:p>
          <a:p>
            <a:pPr marL="0" indent="0">
              <a:lnSpc>
                <a:spcPct val="150000"/>
              </a:lnSpc>
              <a:buNone/>
            </a:pPr>
            <a:r>
              <a:rPr lang="fr-CH" sz="5600" dirty="0">
                <a:solidFill>
                  <a:srgbClr val="07A4E6"/>
                </a:solidFill>
                <a:latin typeface="ChaletBookTT" panose="02000500040000020004" pitchFamily="2" charset="0"/>
              </a:rPr>
              <a:t>Si cette perspective suscite votre intérêt, n’hésitez pas à me contacter :</a:t>
            </a:r>
            <a:br>
              <a:rPr lang="fr-CH" sz="5600" dirty="0">
                <a:solidFill>
                  <a:srgbClr val="07A4E6"/>
                </a:solidFill>
                <a:latin typeface="ChaletBookTT" panose="02000500040000020004" pitchFamily="2" charset="0"/>
              </a:rPr>
            </a:br>
            <a:endParaRPr lang="fr-CH" sz="5600" dirty="0">
              <a:solidFill>
                <a:srgbClr val="07A4E6"/>
              </a:solidFill>
              <a:latin typeface="ChaletBookTT" panose="02000500040000020004" pitchFamily="2" charset="0"/>
            </a:endParaRPr>
          </a:p>
          <a:p>
            <a:pPr marL="0" indent="0">
              <a:buNone/>
            </a:pPr>
            <a:r>
              <a:rPr lang="fr-CH" sz="5600" b="1" dirty="0">
                <a:solidFill>
                  <a:srgbClr val="07A4E6"/>
                </a:solidFill>
                <a:latin typeface="ChaletBookTT" panose="02000500040000020004" pitchFamily="2" charset="0"/>
              </a:rPr>
              <a:t>Nathalie </a:t>
            </a:r>
            <a:r>
              <a:rPr lang="fr-CH" sz="5600" b="1" dirty="0" err="1">
                <a:solidFill>
                  <a:srgbClr val="07A4E6"/>
                </a:solidFill>
                <a:latin typeface="ChaletBookTT" panose="02000500040000020004" pitchFamily="2" charset="0"/>
              </a:rPr>
              <a:t>Valière</a:t>
            </a:r>
            <a:endParaRPr lang="fr-CH" sz="5600" b="1" dirty="0">
              <a:solidFill>
                <a:srgbClr val="07A4E6"/>
              </a:solidFill>
              <a:latin typeface="ChaletBookTT" panose="02000500040000020004" pitchFamily="2" charset="0"/>
            </a:endParaRPr>
          </a:p>
          <a:p>
            <a:pPr marL="0" indent="0">
              <a:lnSpc>
                <a:spcPct val="120000"/>
              </a:lnSpc>
              <a:spcBef>
                <a:spcPts val="600"/>
              </a:spcBef>
              <a:spcAft>
                <a:spcPts val="600"/>
              </a:spcAft>
              <a:buNone/>
            </a:pPr>
            <a:r>
              <a:rPr lang="fr-CH" sz="4000" dirty="0">
                <a:latin typeface="ChaletBookTT" panose="02000500040000020004" pitchFamily="2" charset="0"/>
              </a:rPr>
              <a:t>Chargée de missions stratégiques</a:t>
            </a:r>
          </a:p>
          <a:p>
            <a:pPr marL="0" indent="0">
              <a:lnSpc>
                <a:spcPct val="120000"/>
              </a:lnSpc>
              <a:spcBef>
                <a:spcPts val="600"/>
              </a:spcBef>
              <a:spcAft>
                <a:spcPts val="600"/>
              </a:spcAft>
              <a:buNone/>
            </a:pPr>
            <a:r>
              <a:rPr lang="fr-CH" sz="4000" dirty="0">
                <a:latin typeface="ChaletBookTT" panose="02000500040000020004" pitchFamily="2" charset="0"/>
              </a:rPr>
              <a:t>Co-responsables du Centre assurance qualité</a:t>
            </a:r>
          </a:p>
          <a:p>
            <a:pPr marL="0" indent="0">
              <a:lnSpc>
                <a:spcPct val="120000"/>
              </a:lnSpc>
              <a:spcBef>
                <a:spcPts val="600"/>
              </a:spcBef>
              <a:spcAft>
                <a:spcPts val="600"/>
              </a:spcAft>
              <a:buNone/>
            </a:pPr>
            <a:br>
              <a:rPr lang="fr-CH" sz="4800" dirty="0">
                <a:latin typeface="ChaletBookTT" panose="02000500040000020004" pitchFamily="2" charset="0"/>
              </a:rPr>
            </a:br>
            <a:endParaRPr lang="fr-CH" sz="4800" dirty="0">
              <a:latin typeface="ChaletBookTT" panose="02000500040000020004" pitchFamily="2" charset="0"/>
            </a:endParaRPr>
          </a:p>
          <a:p>
            <a:pPr marL="0" indent="0">
              <a:lnSpc>
                <a:spcPct val="120000"/>
              </a:lnSpc>
              <a:spcBef>
                <a:spcPts val="600"/>
              </a:spcBef>
              <a:spcAft>
                <a:spcPts val="600"/>
              </a:spcAft>
              <a:buNone/>
            </a:pPr>
            <a:r>
              <a:rPr lang="fr-CH" sz="3500" b="1" dirty="0"/>
              <a:t>Haute école pédagogique Vaud</a:t>
            </a:r>
          </a:p>
          <a:p>
            <a:pPr marL="0" indent="0">
              <a:lnSpc>
                <a:spcPct val="120000"/>
              </a:lnSpc>
              <a:spcBef>
                <a:spcPts val="600"/>
              </a:spcBef>
              <a:spcAft>
                <a:spcPts val="600"/>
              </a:spcAft>
              <a:buNone/>
            </a:pPr>
            <a:r>
              <a:rPr lang="fr-CH" sz="3500" b="1" dirty="0"/>
              <a:t>Centre assurance qualité (</a:t>
            </a:r>
            <a:r>
              <a:rPr lang="fr-CH" sz="3500" b="1" dirty="0" err="1"/>
              <a:t>CeQual</a:t>
            </a:r>
            <a:r>
              <a:rPr lang="fr-CH" sz="3500" b="1" dirty="0"/>
              <a:t>)</a:t>
            </a:r>
          </a:p>
          <a:p>
            <a:pPr marL="0" indent="0">
              <a:lnSpc>
                <a:spcPct val="120000"/>
              </a:lnSpc>
              <a:spcBef>
                <a:spcPts val="600"/>
              </a:spcBef>
              <a:spcAft>
                <a:spcPts val="600"/>
              </a:spcAft>
              <a:buNone/>
            </a:pPr>
            <a:r>
              <a:rPr lang="fr-CH" sz="3500" dirty="0"/>
              <a:t>Avenue de Cour 33 — 1014 Lausanne</a:t>
            </a:r>
          </a:p>
          <a:p>
            <a:pPr marL="0" indent="0">
              <a:lnSpc>
                <a:spcPct val="120000"/>
              </a:lnSpc>
              <a:spcBef>
                <a:spcPts val="600"/>
              </a:spcBef>
              <a:spcAft>
                <a:spcPts val="600"/>
              </a:spcAft>
              <a:buNone/>
            </a:pPr>
            <a:r>
              <a:rPr lang="fr-CH" sz="3500" dirty="0">
                <a:solidFill>
                  <a:srgbClr val="016FA1"/>
                </a:solidFill>
                <a:hlinkClick r:id="rId3"/>
              </a:rPr>
              <a:t>www.hepl.ch</a:t>
            </a:r>
            <a:endParaRPr lang="fr-CH" sz="3500" dirty="0">
              <a:solidFill>
                <a:srgbClr val="016FA1"/>
              </a:solidFill>
            </a:endParaRPr>
          </a:p>
          <a:p>
            <a:pPr marL="0" indent="0">
              <a:buNone/>
            </a:pPr>
            <a:endParaRPr lang="fr-CH" sz="1000" dirty="0">
              <a:latin typeface="ChaletBookTT" panose="02000500040000020004" pitchFamily="2" charset="0"/>
            </a:endParaRPr>
          </a:p>
          <a:p>
            <a:pPr marL="0" indent="0">
              <a:lnSpc>
                <a:spcPct val="150000"/>
              </a:lnSpc>
              <a:buNone/>
            </a:pPr>
            <a:endParaRPr lang="fr-FR" sz="1400" b="1" dirty="0">
              <a:latin typeface="+mj-lt"/>
            </a:endParaRPr>
          </a:p>
          <a:p>
            <a:pPr marL="0" indent="0">
              <a:buNone/>
            </a:pPr>
            <a:endParaRPr lang="fr-FR" dirty="0">
              <a:highlight>
                <a:srgbClr val="FFFF00"/>
              </a:highlight>
              <a:latin typeface="+mj-lt"/>
            </a:endParaRPr>
          </a:p>
          <a:p>
            <a:pPr marL="342900" indent="-342900">
              <a:buFontTx/>
              <a:buChar char="-"/>
            </a:pPr>
            <a:endParaRPr lang="fr-FR" dirty="0"/>
          </a:p>
        </p:txBody>
      </p:sp>
      <p:sp>
        <p:nvSpPr>
          <p:cNvPr id="3" name="Titre 2"/>
          <p:cNvSpPr>
            <a:spLocks noGrp="1"/>
          </p:cNvSpPr>
          <p:nvPr>
            <p:ph type="title"/>
          </p:nvPr>
        </p:nvSpPr>
        <p:spPr/>
        <p:txBody>
          <a:bodyPr>
            <a:normAutofit/>
          </a:bodyPr>
          <a:lstStyle/>
          <a:p>
            <a:r>
              <a:rPr lang="fr-FR" sz="3200" dirty="0"/>
              <a:t>À suivre…</a:t>
            </a:r>
            <a:endParaRPr lang="fr-FR" sz="3200" dirty="0">
              <a:solidFill>
                <a:srgbClr val="FF0000"/>
              </a:solidFill>
            </a:endParaRP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18</a:t>
            </a:fld>
            <a:endParaRPr lang="fr-FR"/>
          </a:p>
        </p:txBody>
      </p:sp>
      <p:sp>
        <p:nvSpPr>
          <p:cNvPr id="6" name="Rectangle 4">
            <a:extLst>
              <a:ext uri="{FF2B5EF4-FFF2-40B4-BE49-F238E27FC236}">
                <a16:creationId xmlns:a16="http://schemas.microsoft.com/office/drawing/2014/main" id="{0B3DB2BC-585E-EE43-BE01-BA274131FD52}"/>
              </a:ext>
            </a:extLst>
          </p:cNvPr>
          <p:cNvSpPr>
            <a:spLocks noChangeArrowheads="1"/>
          </p:cNvSpPr>
          <p:nvPr/>
        </p:nvSpPr>
        <p:spPr bwMode="auto">
          <a:xfrm>
            <a:off x="159026" y="-26988"/>
            <a:ext cx="67964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7" name="Rectangle 5">
            <a:extLst>
              <a:ext uri="{FF2B5EF4-FFF2-40B4-BE49-F238E27FC236}">
                <a16:creationId xmlns:a16="http://schemas.microsoft.com/office/drawing/2014/main" id="{E19BE395-F609-7748-AD1B-5844D05DFC73}"/>
              </a:ext>
            </a:extLst>
          </p:cNvPr>
          <p:cNvSpPr>
            <a:spLocks noChangeArrowheads="1"/>
          </p:cNvSpPr>
          <p:nvPr/>
        </p:nvSpPr>
        <p:spPr bwMode="auto">
          <a:xfrm>
            <a:off x="159026" y="430212"/>
            <a:ext cx="67964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pic>
        <p:nvPicPr>
          <p:cNvPr id="11" name="Image 0" descr="logo_hep_photoshop">
            <a:extLst>
              <a:ext uri="{FF2B5EF4-FFF2-40B4-BE49-F238E27FC236}">
                <a16:creationId xmlns:a16="http://schemas.microsoft.com/office/drawing/2014/main" id="{CEA6AB88-43A3-7C45-9894-1E13A1A7D9BC}"/>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568" y="3823374"/>
            <a:ext cx="1133061" cy="530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663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57200" y="1727200"/>
            <a:ext cx="8351134" cy="4330700"/>
          </a:xfrm>
        </p:spPr>
        <p:txBody>
          <a:bodyPr>
            <a:normAutofit fontScale="55000" lnSpcReduction="20000"/>
          </a:bodyPr>
          <a:lstStyle/>
          <a:p>
            <a:r>
              <a:rPr lang="fr-FR" sz="2900" b="1" dirty="0">
                <a:solidFill>
                  <a:srgbClr val="07A4E6"/>
                </a:solidFill>
              </a:rPr>
              <a:t>Contexte de la recherche</a:t>
            </a:r>
          </a:p>
          <a:p>
            <a:pPr marL="360000" lvl="1" indent="0">
              <a:buNone/>
            </a:pPr>
            <a:endParaRPr lang="fr-FR" sz="1400" b="1" dirty="0"/>
          </a:p>
          <a:p>
            <a:pPr marL="0" indent="0">
              <a:lnSpc>
                <a:spcPct val="170000"/>
              </a:lnSpc>
              <a:buNone/>
            </a:pPr>
            <a:r>
              <a:rPr lang="fr-FR" sz="2200" dirty="0"/>
              <a:t>La Suisse a affirmé sa volonté de fonder l’attractivité de ses hautes écoles sur des exigences de qualité communes à l’espace européen de l’enseignement supérieur. En témoigne l’entrée en vigueur, depuis 2015, de la loi fédérale sur l’encouragement et la coordination des hautes écoles (LEHE).</a:t>
            </a:r>
            <a:endParaRPr lang="fr-CH" sz="2200" dirty="0"/>
          </a:p>
          <a:p>
            <a:pPr marL="0" indent="0">
              <a:lnSpc>
                <a:spcPct val="170000"/>
              </a:lnSpc>
              <a:buNone/>
            </a:pPr>
            <a:r>
              <a:rPr lang="fr-FR" sz="2200" dirty="0"/>
              <a:t>Avec la LEHE, la Confédération suisse s’est dotée d’un instrument visant à contrôler l’accès à son paysage des hautes écoles : toutes les institutions qui souhaitent conserver ou obtenir le droit d’appellation  d’ « université », de « haute école spécialisée » ou de « haute école pédagogique » » (y compris dans ses formes composées ou dérivées)</a:t>
            </a:r>
            <a:r>
              <a:rPr lang="fr-CH" sz="2200" dirty="0"/>
              <a:t> </a:t>
            </a:r>
            <a:r>
              <a:rPr lang="fr-FR" sz="2200" dirty="0"/>
              <a:t>doivent se soumettre à l’accréditation institutionnelle. Il s’agit autant, pour elles, de garantir la qualité de leur fonctionnement et de leurs prestations que de veiller au développement de leur culture qualité.</a:t>
            </a:r>
            <a:endParaRPr lang="fr-CH" sz="2200" dirty="0"/>
          </a:p>
          <a:p>
            <a:pPr marL="0" indent="0">
              <a:lnSpc>
                <a:spcPct val="170000"/>
              </a:lnSpc>
              <a:buNone/>
            </a:pPr>
            <a:r>
              <a:rPr lang="fr-FR" sz="2200" dirty="0"/>
              <a:t>Chaque institution helvétique est tenue d’engager cette procédure d’évaluation externe d’ici à 2022 et de la renouveler tous les sept ans, auprès du Conseil suisse d’accréditation.</a:t>
            </a:r>
            <a:endParaRPr lang="fr-CH" sz="2200" dirty="0"/>
          </a:p>
        </p:txBody>
      </p:sp>
      <p:sp>
        <p:nvSpPr>
          <p:cNvPr id="3" name="Titre 2"/>
          <p:cNvSpPr>
            <a:spLocks noGrp="1"/>
          </p:cNvSpPr>
          <p:nvPr>
            <p:ph type="title"/>
          </p:nvPr>
        </p:nvSpPr>
        <p:spPr/>
        <p:txBody>
          <a:bodyPr>
            <a:normAutofit/>
          </a:bodyPr>
          <a:lstStyle/>
          <a:p>
            <a:r>
              <a:rPr lang="fr-FR" sz="3200" dirty="0"/>
              <a:t>Avant-propos</a:t>
            </a: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2</a:t>
            </a:fld>
            <a:endParaRPr lang="fr-FR"/>
          </a:p>
        </p:txBody>
      </p:sp>
    </p:spTree>
    <p:extLst>
      <p:ext uri="{BB962C8B-B14F-4D97-AF65-F5344CB8AC3E}">
        <p14:creationId xmlns:p14="http://schemas.microsoft.com/office/powerpoint/2010/main" val="3005182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57200" y="1727200"/>
            <a:ext cx="8351134" cy="4330700"/>
          </a:xfrm>
        </p:spPr>
        <p:txBody>
          <a:bodyPr>
            <a:normAutofit/>
          </a:bodyPr>
          <a:lstStyle/>
          <a:p>
            <a:r>
              <a:rPr lang="fr-FR" sz="1700" b="1" dirty="0">
                <a:solidFill>
                  <a:srgbClr val="07A4E6"/>
                </a:solidFill>
              </a:rPr>
              <a:t> Profil de la recherche</a:t>
            </a:r>
          </a:p>
          <a:p>
            <a:pPr marL="0" indent="0">
              <a:buNone/>
            </a:pPr>
            <a:endParaRPr lang="fr-FR" sz="1400" b="1" dirty="0">
              <a:solidFill>
                <a:srgbClr val="FF0000"/>
              </a:solidFill>
            </a:endParaRPr>
          </a:p>
          <a:p>
            <a:pPr lvl="1">
              <a:buFont typeface="Wingdings" charset="2"/>
              <a:buChar char="§"/>
            </a:pPr>
            <a:r>
              <a:rPr lang="fr-FR" sz="1500" b="1" dirty="0"/>
              <a:t>Étude de cas </a:t>
            </a:r>
          </a:p>
          <a:p>
            <a:pPr marL="360000" lvl="1" indent="0">
              <a:buNone/>
            </a:pPr>
            <a:endParaRPr lang="fr-FR" sz="1500" b="1" dirty="0"/>
          </a:p>
          <a:p>
            <a:pPr lvl="1">
              <a:buFont typeface="Wingdings" charset="2"/>
              <a:buChar char="§"/>
            </a:pPr>
            <a:r>
              <a:rPr lang="fr-FR" sz="1500" b="1" dirty="0"/>
              <a:t>Terrain d’enquête : </a:t>
            </a:r>
            <a:r>
              <a:rPr lang="fr-CH" sz="1500" b="1" dirty="0"/>
              <a:t>une école de niveau tertiaire à vocation académique et professionnelle située en Suisse. </a:t>
            </a:r>
          </a:p>
          <a:p>
            <a:pPr lvl="1">
              <a:buFont typeface="Wingdings" charset="2"/>
              <a:buChar char="§"/>
            </a:pPr>
            <a:endParaRPr lang="fr-CH" sz="1400" b="1" dirty="0"/>
          </a:p>
          <a:p>
            <a:pPr marL="360000" lvl="1" indent="0">
              <a:lnSpc>
                <a:spcPct val="160000"/>
              </a:lnSpc>
              <a:buNone/>
            </a:pPr>
            <a:r>
              <a:rPr lang="fr-CH" sz="1200" dirty="0"/>
              <a:t>	Missions principales de cette école : formation ; recherche et développement ; prestations de services à la cité. </a:t>
            </a:r>
          </a:p>
          <a:p>
            <a:pPr marL="360000" lvl="1" indent="0">
              <a:lnSpc>
                <a:spcPct val="160000"/>
              </a:lnSpc>
              <a:buNone/>
            </a:pPr>
            <a:r>
              <a:rPr lang="fr-CH" sz="1200" dirty="0"/>
              <a:t>	L’obtention récente du label « Accréditation » lui a permis d’asseoir son positionnement dans le paysage suisse   </a:t>
            </a:r>
          </a:p>
          <a:p>
            <a:pPr marL="360000" lvl="1" indent="0">
              <a:lnSpc>
                <a:spcPct val="160000"/>
              </a:lnSpc>
              <a:buNone/>
            </a:pPr>
            <a:r>
              <a:rPr lang="fr-CH" sz="1200" dirty="0"/>
              <a:t>  des hautes écoles.</a:t>
            </a:r>
          </a:p>
          <a:p>
            <a:pPr lvl="1">
              <a:buFont typeface="Wingdings" charset="2"/>
              <a:buChar char="§"/>
            </a:pPr>
            <a:endParaRPr lang="fr-FR" sz="1400" b="1" dirty="0"/>
          </a:p>
          <a:p>
            <a:pPr marL="360000" lvl="1" indent="0">
              <a:buNone/>
            </a:pPr>
            <a:endParaRPr lang="fr-FR" sz="1400" dirty="0">
              <a:solidFill>
                <a:srgbClr val="FF0000"/>
              </a:solidFill>
            </a:endParaRPr>
          </a:p>
          <a:p>
            <a:pPr lvl="1">
              <a:buFont typeface="Wingdings" charset="2"/>
              <a:buChar char="§"/>
            </a:pPr>
            <a:r>
              <a:rPr lang="fr-FR" sz="1500" b="1" dirty="0"/>
              <a:t>Méthodologie : u</a:t>
            </a:r>
            <a:r>
              <a:rPr lang="fr-CH" sz="1500" b="1" dirty="0"/>
              <a:t>ne enquête qualitative et quantitative réalisée sous forme de monographie, auprès de 15 </a:t>
            </a:r>
            <a:r>
              <a:rPr lang="fr-CH" sz="1500" b="1" dirty="0" err="1"/>
              <a:t>collaborateur·trice·s</a:t>
            </a:r>
            <a:r>
              <a:rPr lang="fr-CH" sz="1500" b="1" dirty="0"/>
              <a:t>, entre 2019 et 2020</a:t>
            </a:r>
            <a:r>
              <a:rPr lang="fr-CH" sz="1500" dirty="0"/>
              <a:t>.</a:t>
            </a:r>
            <a:endParaRPr lang="fr-FR" sz="1500" dirty="0"/>
          </a:p>
          <a:p>
            <a:pPr marL="360000" lvl="1" indent="0">
              <a:buNone/>
            </a:pPr>
            <a:r>
              <a:rPr lang="fr-FR" sz="1400" dirty="0"/>
              <a:t>	</a:t>
            </a:r>
            <a:endParaRPr lang="fr-FR" sz="2800" b="1" dirty="0"/>
          </a:p>
          <a:p>
            <a:pPr marL="360000" lvl="1" indent="0">
              <a:buNone/>
            </a:pPr>
            <a:r>
              <a:rPr lang="fr-FR" sz="1200" dirty="0"/>
              <a:t>	Sont présentés ici les résultats d’enquête les plus saillants, en lien direct avec le G3. </a:t>
            </a:r>
          </a:p>
          <a:p>
            <a:pPr marL="360000" lvl="1" indent="0">
              <a:buNone/>
            </a:pPr>
            <a:endParaRPr lang="fr-FR" sz="1400" dirty="0"/>
          </a:p>
        </p:txBody>
      </p:sp>
      <p:sp>
        <p:nvSpPr>
          <p:cNvPr id="3" name="Titre 2"/>
          <p:cNvSpPr>
            <a:spLocks noGrp="1"/>
          </p:cNvSpPr>
          <p:nvPr>
            <p:ph type="title"/>
          </p:nvPr>
        </p:nvSpPr>
        <p:spPr/>
        <p:txBody>
          <a:bodyPr>
            <a:normAutofit/>
          </a:bodyPr>
          <a:lstStyle/>
          <a:p>
            <a:r>
              <a:rPr lang="fr-FR" sz="3200" dirty="0"/>
              <a:t>Avant-propos</a:t>
            </a: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3</a:t>
            </a:fld>
            <a:endParaRPr lang="fr-FR"/>
          </a:p>
        </p:txBody>
      </p:sp>
    </p:spTree>
    <p:extLst>
      <p:ext uri="{BB962C8B-B14F-4D97-AF65-F5344CB8AC3E}">
        <p14:creationId xmlns:p14="http://schemas.microsoft.com/office/powerpoint/2010/main" val="1434886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normAutofit/>
          </a:bodyPr>
          <a:lstStyle/>
          <a:p>
            <a:r>
              <a:rPr lang="fr-FR" sz="1600" b="1" dirty="0">
                <a:solidFill>
                  <a:srgbClr val="07A4E6"/>
                </a:solidFill>
              </a:rPr>
              <a:t> Question principale de recherche</a:t>
            </a:r>
          </a:p>
          <a:p>
            <a:pPr marL="0" indent="0">
              <a:lnSpc>
                <a:spcPct val="150000"/>
              </a:lnSpc>
              <a:buNone/>
            </a:pPr>
            <a:r>
              <a:rPr lang="fr-FR" sz="1400" b="1" dirty="0"/>
              <a:t>	Alors que la loi sur l’encouragement et la coordination des Hautes écoles (LEHE, 2015) 	conduit les institutions helvétiques à s’engager dans des cycles d’accréditation de sept ans, 	comment se développe leur SAQ et quels sont les effets de ce dernier sur la culture qualité, 	la qualité des prestations, l’organisation des activités professionnelles des personnes 	concernées et sur leur qualité de vie au travail ?</a:t>
            </a:r>
            <a:endParaRPr lang="fr-CH" sz="1400" b="1" dirty="0"/>
          </a:p>
          <a:p>
            <a:pPr lvl="1">
              <a:buFont typeface="Wingdings" charset="2"/>
              <a:buChar char="§"/>
            </a:pPr>
            <a:endParaRPr lang="fr-FR" sz="1800" dirty="0">
              <a:solidFill>
                <a:srgbClr val="FF0000"/>
              </a:solidFill>
            </a:endParaRPr>
          </a:p>
        </p:txBody>
      </p:sp>
      <p:sp>
        <p:nvSpPr>
          <p:cNvPr id="3" name="Titre 2"/>
          <p:cNvSpPr>
            <a:spLocks noGrp="1"/>
          </p:cNvSpPr>
          <p:nvPr>
            <p:ph type="title"/>
          </p:nvPr>
        </p:nvSpPr>
        <p:spPr/>
        <p:txBody>
          <a:bodyPr>
            <a:normAutofit/>
          </a:bodyPr>
          <a:lstStyle/>
          <a:p>
            <a:r>
              <a:rPr lang="fr-FR" sz="3200" dirty="0"/>
              <a:t>Avant-propos</a:t>
            </a: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4</a:t>
            </a:fld>
            <a:endParaRPr lang="fr-FR"/>
          </a:p>
        </p:txBody>
      </p:sp>
    </p:spTree>
    <p:extLst>
      <p:ext uri="{BB962C8B-B14F-4D97-AF65-F5344CB8AC3E}">
        <p14:creationId xmlns:p14="http://schemas.microsoft.com/office/powerpoint/2010/main" val="419376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normAutofit fontScale="47500" lnSpcReduction="20000"/>
          </a:bodyPr>
          <a:lstStyle/>
          <a:p>
            <a:r>
              <a:rPr lang="fr-FR" sz="3400" b="1" dirty="0">
                <a:solidFill>
                  <a:srgbClr val="07A4E6"/>
                </a:solidFill>
              </a:rPr>
              <a:t>Résumé</a:t>
            </a:r>
          </a:p>
          <a:p>
            <a:pPr lvl="1">
              <a:buFont typeface="Wingdings" charset="2"/>
              <a:buChar char="§"/>
            </a:pPr>
            <a:endParaRPr lang="fr-FR" sz="1800" dirty="0">
              <a:solidFill>
                <a:srgbClr val="FF0000"/>
              </a:solidFill>
            </a:endParaRPr>
          </a:p>
          <a:p>
            <a:pPr marL="0" indent="0">
              <a:lnSpc>
                <a:spcPct val="170000"/>
              </a:lnSpc>
              <a:buNone/>
            </a:pPr>
            <a:r>
              <a:rPr lang="fr-FR" dirty="0">
                <a:latin typeface="+mj-lt"/>
              </a:rPr>
              <a:t>La stratégie qualité de la haute école étudiée comprend notamment la prise en compte des besoins et attentes des parties prenantes, la démarche d’amélioration continue, l’approche par processus et l’analyse systémique. </a:t>
            </a:r>
            <a:endParaRPr lang="fr-CH" dirty="0">
              <a:latin typeface="+mj-lt"/>
            </a:endParaRPr>
          </a:p>
          <a:p>
            <a:pPr marL="0" indent="0">
              <a:lnSpc>
                <a:spcPct val="170000"/>
              </a:lnSpc>
              <a:buNone/>
            </a:pPr>
            <a:r>
              <a:rPr lang="fr-FR" dirty="0">
                <a:latin typeface="+mj-lt"/>
              </a:rPr>
              <a:t>Pour les collaborateurs et collaboratrices </a:t>
            </a:r>
            <a:r>
              <a:rPr lang="fr-FR" dirty="0" err="1">
                <a:latin typeface="+mj-lt"/>
              </a:rPr>
              <a:t>interrogé·e·s</a:t>
            </a:r>
            <a:r>
              <a:rPr lang="fr-FR" dirty="0">
                <a:latin typeface="+mj-lt"/>
              </a:rPr>
              <a:t>, la qualité est effectivement présente en tout temps et à tous les niveaux de l’organisation. Pour autant, la référence au système d’assurance de la qualité (SAQ) de la haute école, ainsi que les améliorations générées suite aux démarches d’évaluation, transparaissent peu dans leurs propos. La</a:t>
            </a:r>
            <a:r>
              <a:rPr lang="fr-CH" dirty="0">
                <a:latin typeface="+mj-lt"/>
              </a:rPr>
              <a:t> procédure d’accréditation institutionnelle est, quant à elle, associée à des enjeux</a:t>
            </a:r>
            <a:r>
              <a:rPr lang="fr-CH" b="1" dirty="0">
                <a:latin typeface="+mj-lt"/>
              </a:rPr>
              <a:t> </a:t>
            </a:r>
            <a:r>
              <a:rPr lang="fr-FR" dirty="0">
                <a:latin typeface="+mj-lt"/>
              </a:rPr>
              <a:t>politiques. </a:t>
            </a:r>
            <a:endParaRPr lang="fr-CH" dirty="0">
              <a:latin typeface="+mj-lt"/>
            </a:endParaRPr>
          </a:p>
          <a:p>
            <a:pPr marL="0" indent="0">
              <a:lnSpc>
                <a:spcPct val="170000"/>
              </a:lnSpc>
              <a:buNone/>
            </a:pPr>
            <a:r>
              <a:rPr lang="fr-FR" dirty="0">
                <a:latin typeface="+mj-lt"/>
              </a:rPr>
              <a:t>Parmi les grands défis </a:t>
            </a:r>
            <a:r>
              <a:rPr lang="fr-BE" dirty="0">
                <a:latin typeface="+mj-lt"/>
              </a:rPr>
              <a:t>liés aux procédures et processus qualité </a:t>
            </a:r>
            <a:r>
              <a:rPr lang="fr-FR" dirty="0">
                <a:latin typeface="+mj-lt"/>
              </a:rPr>
              <a:t>figure la nécessité de </a:t>
            </a:r>
            <a:r>
              <a:rPr lang="fr-CH" dirty="0">
                <a:latin typeface="+mj-lt"/>
              </a:rPr>
              <a:t>valoriser en</a:t>
            </a:r>
            <a:r>
              <a:rPr lang="fr-CH" b="1" dirty="0">
                <a:latin typeface="+mj-lt"/>
              </a:rPr>
              <a:t> </a:t>
            </a:r>
            <a:r>
              <a:rPr lang="fr-CH" dirty="0">
                <a:latin typeface="+mj-lt"/>
              </a:rPr>
              <a:t>continu les effets du SAQ sur la qualité des prestations et du fonctionnement de l’organisation. Le sens et la finalité des démarches qualité, du point de vue des acteurs, sont essentiels au développement de l’institution.</a:t>
            </a:r>
          </a:p>
          <a:p>
            <a:pPr marL="0" indent="0">
              <a:lnSpc>
                <a:spcPct val="170000"/>
              </a:lnSpc>
              <a:buNone/>
            </a:pPr>
            <a:r>
              <a:rPr lang="fr-FR" b="1" dirty="0">
                <a:latin typeface="+mj-lt"/>
              </a:rPr>
              <a:t> </a:t>
            </a:r>
            <a:endParaRPr lang="fr-CH" dirty="0">
              <a:latin typeface="+mj-lt"/>
            </a:endParaRPr>
          </a:p>
          <a:p>
            <a:endParaRPr lang="fr-CH" sz="2800" dirty="0"/>
          </a:p>
          <a:p>
            <a:pPr lvl="1">
              <a:buFont typeface="Wingdings" charset="2"/>
              <a:buChar char="§"/>
            </a:pPr>
            <a:endParaRPr lang="fr-FR" sz="1800" dirty="0">
              <a:solidFill>
                <a:srgbClr val="FF0000"/>
              </a:solidFill>
            </a:endParaRPr>
          </a:p>
        </p:txBody>
      </p:sp>
      <p:sp>
        <p:nvSpPr>
          <p:cNvPr id="3" name="Titre 2"/>
          <p:cNvSpPr>
            <a:spLocks noGrp="1"/>
          </p:cNvSpPr>
          <p:nvPr>
            <p:ph type="title"/>
          </p:nvPr>
        </p:nvSpPr>
        <p:spPr/>
        <p:txBody>
          <a:bodyPr>
            <a:normAutofit/>
          </a:bodyPr>
          <a:lstStyle/>
          <a:p>
            <a:r>
              <a:rPr lang="fr-FR" sz="3200" dirty="0"/>
              <a:t>Résumé</a:t>
            </a: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5</a:t>
            </a:fld>
            <a:endParaRPr lang="fr-FR"/>
          </a:p>
        </p:txBody>
      </p:sp>
    </p:spTree>
    <p:extLst>
      <p:ext uri="{BB962C8B-B14F-4D97-AF65-F5344CB8AC3E}">
        <p14:creationId xmlns:p14="http://schemas.microsoft.com/office/powerpoint/2010/main" val="2258658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57200" y="1752252"/>
            <a:ext cx="8204200" cy="4154934"/>
          </a:xfrm>
        </p:spPr>
        <p:txBody>
          <a:bodyPr>
            <a:normAutofit/>
          </a:bodyPr>
          <a:lstStyle/>
          <a:p>
            <a:pPr marL="1099350" lvl="1" indent="-742950">
              <a:lnSpc>
                <a:spcPct val="170000"/>
              </a:lnSpc>
              <a:buAutoNum type="arabicPeriod"/>
            </a:pPr>
            <a:r>
              <a:rPr lang="fr-FR" sz="1600" b="1" dirty="0">
                <a:solidFill>
                  <a:srgbClr val="07A4E6"/>
                </a:solidFill>
              </a:rPr>
              <a:t>La qualité et son assurance</a:t>
            </a:r>
          </a:p>
          <a:p>
            <a:pPr marL="1099350" lvl="1" indent="-742950">
              <a:lnSpc>
                <a:spcPct val="170000"/>
              </a:lnSpc>
              <a:buFont typeface="Lucida Grande"/>
              <a:buAutoNum type="arabicPeriod"/>
            </a:pPr>
            <a:r>
              <a:rPr lang="fr-FR" sz="1600" b="1" dirty="0">
                <a:solidFill>
                  <a:srgbClr val="07A4E6"/>
                </a:solidFill>
              </a:rPr>
              <a:t>Effets sur la culture qualité</a:t>
            </a:r>
          </a:p>
          <a:p>
            <a:pPr marL="1099350" lvl="1" indent="-742950">
              <a:lnSpc>
                <a:spcPct val="170000"/>
              </a:lnSpc>
              <a:buFont typeface="Lucida Grande"/>
              <a:buAutoNum type="arabicPeriod"/>
            </a:pPr>
            <a:r>
              <a:rPr lang="fr-FR" sz="1600" b="1" dirty="0">
                <a:solidFill>
                  <a:srgbClr val="07A4E6"/>
                </a:solidFill>
              </a:rPr>
              <a:t>Effets sur la qualité des prestations </a:t>
            </a:r>
          </a:p>
          <a:p>
            <a:pPr marL="1099350" lvl="1" indent="-742950">
              <a:lnSpc>
                <a:spcPct val="170000"/>
              </a:lnSpc>
              <a:buAutoNum type="arabicPeriod"/>
            </a:pPr>
            <a:r>
              <a:rPr lang="fr-FR" sz="1600" b="1" dirty="0">
                <a:solidFill>
                  <a:srgbClr val="07A4E6"/>
                </a:solidFill>
              </a:rPr>
              <a:t>Effets sur l’organisation du travail</a:t>
            </a:r>
          </a:p>
          <a:p>
            <a:pPr marL="1099350" lvl="1" indent="-742950">
              <a:lnSpc>
                <a:spcPct val="170000"/>
              </a:lnSpc>
              <a:buAutoNum type="arabicPeriod"/>
            </a:pPr>
            <a:r>
              <a:rPr lang="fr-FR" sz="1600" b="1" dirty="0">
                <a:solidFill>
                  <a:srgbClr val="07A4E6"/>
                </a:solidFill>
              </a:rPr>
              <a:t>Effets sur la santé au travail</a:t>
            </a:r>
          </a:p>
          <a:p>
            <a:pPr marL="1099350" lvl="1" indent="-742950">
              <a:lnSpc>
                <a:spcPct val="170000"/>
              </a:lnSpc>
              <a:buAutoNum type="arabicPeriod"/>
            </a:pPr>
            <a:endParaRPr lang="fr-FR" sz="4200" b="1" dirty="0">
              <a:solidFill>
                <a:srgbClr val="FF0000"/>
              </a:solidFill>
              <a:latin typeface="+mj-lt"/>
            </a:endParaRPr>
          </a:p>
        </p:txBody>
      </p:sp>
      <p:sp>
        <p:nvSpPr>
          <p:cNvPr id="3" name="Titre 2"/>
          <p:cNvSpPr>
            <a:spLocks noGrp="1"/>
          </p:cNvSpPr>
          <p:nvPr>
            <p:ph type="title"/>
          </p:nvPr>
        </p:nvSpPr>
        <p:spPr/>
        <p:txBody>
          <a:bodyPr/>
          <a:lstStyle/>
          <a:p>
            <a:r>
              <a:rPr lang="fr-FR" b="0" dirty="0"/>
              <a:t>Sommaire</a:t>
            </a: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6</a:t>
            </a:fld>
            <a:endParaRPr lang="fr-FR"/>
          </a:p>
        </p:txBody>
      </p:sp>
    </p:spTree>
    <p:extLst>
      <p:ext uri="{BB962C8B-B14F-4D97-AF65-F5344CB8AC3E}">
        <p14:creationId xmlns:p14="http://schemas.microsoft.com/office/powerpoint/2010/main" val="1148389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57199" y="1727200"/>
            <a:ext cx="8600537" cy="4330700"/>
          </a:xfrm>
        </p:spPr>
        <p:txBody>
          <a:bodyPr>
            <a:normAutofit fontScale="25000" lnSpcReduction="20000"/>
          </a:bodyPr>
          <a:lstStyle/>
          <a:p>
            <a:r>
              <a:rPr lang="fr-FR" sz="6400" b="1" dirty="0">
                <a:solidFill>
                  <a:srgbClr val="07A4E6"/>
                </a:solidFill>
              </a:rPr>
              <a:t> Constats </a:t>
            </a:r>
          </a:p>
          <a:p>
            <a:endParaRPr lang="fr-FR" sz="4400" b="1" dirty="0">
              <a:solidFill>
                <a:srgbClr val="07A4E6"/>
              </a:solidFill>
            </a:endParaRPr>
          </a:p>
          <a:p>
            <a:pPr lvl="1">
              <a:buFont typeface="Wingdings" charset="2"/>
              <a:buChar char="§"/>
            </a:pPr>
            <a:r>
              <a:rPr lang="fr-FR" sz="6400" b="1" dirty="0"/>
              <a:t>Des acceptions « bien à soi » de la qualité, selon les trajectoires et les fonctions exercées </a:t>
            </a:r>
            <a:r>
              <a:rPr lang="fr-CH" sz="6400" b="1" dirty="0"/>
              <a:t> </a:t>
            </a:r>
          </a:p>
          <a:p>
            <a:pPr marL="360000" lvl="1" indent="0">
              <a:buNone/>
            </a:pPr>
            <a:endParaRPr lang="fr-CH" sz="3200" dirty="0"/>
          </a:p>
          <a:p>
            <a:pPr marL="360000" lvl="1" indent="0">
              <a:lnSpc>
                <a:spcPct val="170000"/>
              </a:lnSpc>
              <a:buNone/>
            </a:pPr>
            <a:r>
              <a:rPr lang="fr-CH" sz="5600" dirty="0"/>
              <a:t>La qualité est multiforme, au sens où elle est notamment </a:t>
            </a:r>
            <a:r>
              <a:rPr lang="fr-FR" sz="5600" dirty="0"/>
              <a:t>associée aux secteurs du commerce, du sport ou du soin à la personne. Mais elle est dans tous les cas </a:t>
            </a:r>
            <a:r>
              <a:rPr lang="fr-CH" sz="5600" dirty="0"/>
              <a:t>appréhendée sous l’angle de la relation à l’Autre. </a:t>
            </a:r>
          </a:p>
          <a:p>
            <a:pPr marL="360000" lvl="1" indent="0">
              <a:buNone/>
            </a:pPr>
            <a:endParaRPr lang="fr-FR" sz="3200" dirty="0"/>
          </a:p>
          <a:p>
            <a:pPr marL="360000" lvl="1" indent="0">
              <a:buNone/>
            </a:pPr>
            <a:endParaRPr lang="fr-CH" sz="4400" dirty="0"/>
          </a:p>
          <a:p>
            <a:pPr lvl="1">
              <a:buFont typeface="Wingdings" charset="2"/>
              <a:buChar char="§"/>
            </a:pPr>
            <a:r>
              <a:rPr lang="fr-FR" sz="6400" b="1" dirty="0"/>
              <a:t>Une représentation partagée : la qualité est </a:t>
            </a:r>
            <a:r>
              <a:rPr lang="fr-CH" sz="6400" b="1" dirty="0">
                <a:solidFill>
                  <a:srgbClr val="07A4E6"/>
                </a:solidFill>
              </a:rPr>
              <a:t>« </a:t>
            </a:r>
            <a:r>
              <a:rPr lang="fr-FR" sz="6400" b="1" i="1" dirty="0">
                <a:solidFill>
                  <a:srgbClr val="07A4E6"/>
                </a:solidFill>
              </a:rPr>
              <a:t>présente partout, en tout temps » </a:t>
            </a:r>
            <a:endParaRPr lang="fr-CH" sz="6400" b="1" dirty="0"/>
          </a:p>
          <a:p>
            <a:pPr marL="360000" lvl="1" indent="0">
              <a:buNone/>
            </a:pPr>
            <a:endParaRPr lang="fr-CH" sz="3200" b="1" dirty="0">
              <a:cs typeface="+mn-cs"/>
            </a:endParaRPr>
          </a:p>
          <a:p>
            <a:pPr marL="360000" lvl="1" indent="0">
              <a:lnSpc>
                <a:spcPct val="170000"/>
              </a:lnSpc>
              <a:buNone/>
            </a:pPr>
            <a:r>
              <a:rPr lang="fr-CH" sz="5600" dirty="0"/>
              <a:t>Les </a:t>
            </a:r>
            <a:r>
              <a:rPr lang="fr-CH" sz="5600" dirty="0" err="1"/>
              <a:t>collaborateur</a:t>
            </a:r>
            <a:r>
              <a:rPr lang="fr-CH" sz="6000" dirty="0" err="1"/>
              <a:t>·</a:t>
            </a:r>
            <a:r>
              <a:rPr lang="fr-CH" sz="5600" dirty="0" err="1"/>
              <a:t>trice</a:t>
            </a:r>
            <a:r>
              <a:rPr lang="fr-CH" sz="6000" dirty="0" err="1"/>
              <a:t>·</a:t>
            </a:r>
            <a:r>
              <a:rPr lang="fr-CH" sz="5600" dirty="0" err="1"/>
              <a:t>s</a:t>
            </a:r>
            <a:r>
              <a:rPr lang="fr-CH" sz="5600" dirty="0"/>
              <a:t> s’accordent à dire que la qualité est intégrée aux activités courantes. </a:t>
            </a:r>
          </a:p>
          <a:p>
            <a:pPr marL="360000" lvl="1" indent="0">
              <a:lnSpc>
                <a:spcPct val="170000"/>
              </a:lnSpc>
              <a:buNone/>
            </a:pPr>
            <a:endParaRPr lang="fr-FR" sz="3200" dirty="0"/>
          </a:p>
          <a:p>
            <a:pPr lvl="1">
              <a:buFont typeface="Wingdings" charset="2"/>
              <a:buChar char="§"/>
            </a:pPr>
            <a:endParaRPr lang="fr-FR" sz="4800" dirty="0"/>
          </a:p>
          <a:p>
            <a:pPr lvl="1">
              <a:buFont typeface="Wingdings" charset="2"/>
              <a:buChar char="§"/>
            </a:pPr>
            <a:r>
              <a:rPr lang="fr-FR" sz="6400" b="1" dirty="0"/>
              <a:t>SAQ : </a:t>
            </a:r>
            <a:r>
              <a:rPr lang="fr-CH" sz="6400" b="1" dirty="0"/>
              <a:t>comment mettre de mots sur cet objet ?</a:t>
            </a:r>
          </a:p>
          <a:p>
            <a:pPr marL="360000" lvl="1" indent="0">
              <a:buNone/>
            </a:pPr>
            <a:endParaRPr lang="fr-FR" sz="3200" b="1" dirty="0"/>
          </a:p>
          <a:p>
            <a:pPr marL="360000" lvl="1" indent="0">
              <a:lnSpc>
                <a:spcPct val="170000"/>
              </a:lnSpc>
              <a:buNone/>
            </a:pPr>
            <a:r>
              <a:rPr lang="fr-CH" sz="5600" dirty="0"/>
              <a:t>Les représentations du SAQ sont contrastées. Dans les propos recueillis, des confusions demeurent entre SAQ, Unité qualité, accréditation institutionnelle et autoévaluation (des unités ou de l’institution). </a:t>
            </a:r>
          </a:p>
        </p:txBody>
      </p:sp>
      <p:sp>
        <p:nvSpPr>
          <p:cNvPr id="3" name="Titre 2"/>
          <p:cNvSpPr>
            <a:spLocks noGrp="1"/>
          </p:cNvSpPr>
          <p:nvPr>
            <p:ph type="title"/>
          </p:nvPr>
        </p:nvSpPr>
        <p:spPr/>
        <p:txBody>
          <a:bodyPr>
            <a:normAutofit/>
          </a:bodyPr>
          <a:lstStyle/>
          <a:p>
            <a:r>
              <a:rPr lang="fr-FR" sz="3200" dirty="0"/>
              <a:t>1. La qualité et son assurance</a:t>
            </a: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7</a:t>
            </a:fld>
            <a:endParaRPr lang="fr-FR"/>
          </a:p>
        </p:txBody>
      </p:sp>
    </p:spTree>
    <p:extLst>
      <p:ext uri="{BB962C8B-B14F-4D97-AF65-F5344CB8AC3E}">
        <p14:creationId xmlns:p14="http://schemas.microsoft.com/office/powerpoint/2010/main" val="978848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57199" y="1727200"/>
            <a:ext cx="8600537" cy="4330700"/>
          </a:xfrm>
        </p:spPr>
        <p:txBody>
          <a:bodyPr>
            <a:normAutofit/>
          </a:bodyPr>
          <a:lstStyle/>
          <a:p>
            <a:pPr>
              <a:lnSpc>
                <a:spcPct val="80000"/>
              </a:lnSpc>
            </a:pPr>
            <a:r>
              <a:rPr lang="fr-FR" sz="1600" b="1" dirty="0">
                <a:solidFill>
                  <a:srgbClr val="07A4E6"/>
                </a:solidFill>
              </a:rPr>
              <a:t> Défis/perspectives</a:t>
            </a:r>
          </a:p>
          <a:p>
            <a:pPr>
              <a:lnSpc>
                <a:spcPct val="80000"/>
              </a:lnSpc>
            </a:pPr>
            <a:endParaRPr lang="fr-FR" sz="800" b="1" dirty="0">
              <a:solidFill>
                <a:srgbClr val="07A4E6"/>
              </a:solidFill>
            </a:endParaRPr>
          </a:p>
          <a:p>
            <a:pPr lvl="1">
              <a:buFont typeface="Wingdings" pitchFamily="2" charset="2"/>
              <a:buChar char="Ø"/>
            </a:pPr>
            <a:r>
              <a:rPr lang="fr-FR" sz="1600" b="1" dirty="0"/>
              <a:t>F</a:t>
            </a:r>
            <a:r>
              <a:rPr lang="fr-CH" sz="1600" b="1" dirty="0" err="1"/>
              <a:t>avoriser</a:t>
            </a:r>
            <a:r>
              <a:rPr lang="fr-CH" sz="1600" b="1" dirty="0"/>
              <a:t> le passage d’une « représentation sociale de la qualité » </a:t>
            </a:r>
            <a:r>
              <a:rPr lang="fr-CH" sz="1600" dirty="0"/>
              <a:t>(liée à son bien-fondé et circonscrite aux entités) </a:t>
            </a:r>
            <a:r>
              <a:rPr lang="fr-CH" sz="1600" b="1" dirty="0"/>
              <a:t>à une « représentation organisationnelle de la qualité »  </a:t>
            </a:r>
            <a:r>
              <a:rPr lang="fr-CH" sz="1600" dirty="0"/>
              <a:t>(globale/systémique, structurée et coordonnée à l’échelle de l’institution).</a:t>
            </a:r>
          </a:p>
          <a:p>
            <a:pPr lvl="1">
              <a:buFont typeface="Wingdings" pitchFamily="2" charset="2"/>
              <a:buChar char="Ø"/>
            </a:pPr>
            <a:endParaRPr lang="fr-CH" sz="1600" b="1" dirty="0"/>
          </a:p>
          <a:p>
            <a:pPr lvl="1">
              <a:buFont typeface="Wingdings" pitchFamily="2" charset="2"/>
              <a:buChar char="Ø"/>
            </a:pPr>
            <a:r>
              <a:rPr lang="fr-CH" sz="1600" dirty="0"/>
              <a:t>Autrement dit, </a:t>
            </a:r>
            <a:r>
              <a:rPr lang="fr-CH" sz="1600" b="1" dirty="0"/>
              <a:t>poursuivre les efforts de </a:t>
            </a:r>
            <a:r>
              <a:rPr lang="fr-CH" sz="1600" b="1" dirty="0" err="1"/>
              <a:t>coconstruction</a:t>
            </a:r>
            <a:r>
              <a:rPr lang="fr-CH" sz="1600" b="1" dirty="0"/>
              <a:t> et de communication du SAQ engagés dans le cadre de la procédure d’accréditation</a:t>
            </a:r>
            <a:r>
              <a:rPr lang="fr-CH" sz="1600" dirty="0"/>
              <a:t>, afin de développer une représentation commune de cet outil de référence institutionnel (finalités, utilité, périmètre, originalité, etc.).   </a:t>
            </a:r>
          </a:p>
          <a:p>
            <a:pPr marL="360000" lvl="1" indent="0">
              <a:buNone/>
            </a:pPr>
            <a:endParaRPr lang="fr-FR" sz="1600" dirty="0"/>
          </a:p>
        </p:txBody>
      </p:sp>
      <p:sp>
        <p:nvSpPr>
          <p:cNvPr id="3" name="Titre 2"/>
          <p:cNvSpPr>
            <a:spLocks noGrp="1"/>
          </p:cNvSpPr>
          <p:nvPr>
            <p:ph type="title"/>
          </p:nvPr>
        </p:nvSpPr>
        <p:spPr/>
        <p:txBody>
          <a:bodyPr>
            <a:normAutofit/>
          </a:bodyPr>
          <a:lstStyle/>
          <a:p>
            <a:r>
              <a:rPr lang="fr-FR" sz="3200" dirty="0"/>
              <a:t>1. La qualité et son assurance</a:t>
            </a: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8</a:t>
            </a:fld>
            <a:endParaRPr lang="fr-FR" dirty="0"/>
          </a:p>
        </p:txBody>
      </p:sp>
    </p:spTree>
    <p:extLst>
      <p:ext uri="{BB962C8B-B14F-4D97-AF65-F5344CB8AC3E}">
        <p14:creationId xmlns:p14="http://schemas.microsoft.com/office/powerpoint/2010/main" val="4240440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57199" y="1727200"/>
            <a:ext cx="8425543" cy="4477042"/>
          </a:xfrm>
        </p:spPr>
        <p:txBody>
          <a:bodyPr>
            <a:normAutofit/>
          </a:bodyPr>
          <a:lstStyle/>
          <a:p>
            <a:r>
              <a:rPr lang="fr-FR" sz="1600" b="1" dirty="0">
                <a:solidFill>
                  <a:srgbClr val="07A4E6"/>
                </a:solidFill>
              </a:rPr>
              <a:t> Constats </a:t>
            </a:r>
            <a:endParaRPr lang="fr-FR" sz="1600" b="1" dirty="0">
              <a:solidFill>
                <a:srgbClr val="FF0000"/>
              </a:solidFill>
            </a:endParaRPr>
          </a:p>
          <a:p>
            <a:pPr lvl="1">
              <a:buFont typeface="Wingdings" charset="2"/>
              <a:buChar char="§"/>
            </a:pPr>
            <a:endParaRPr lang="fr-FR" sz="1700" b="1" dirty="0"/>
          </a:p>
          <a:p>
            <a:pPr lvl="1">
              <a:buFont typeface="Wingdings" charset="2"/>
              <a:buChar char="§"/>
            </a:pPr>
            <a:r>
              <a:rPr lang="fr-FR" sz="1600" b="1" dirty="0"/>
              <a:t>La procédure d’accréditation a </a:t>
            </a:r>
            <a:r>
              <a:rPr lang="fr-FR" sz="1600" b="1" i="1" dirty="0"/>
              <a:t>boosté</a:t>
            </a:r>
            <a:r>
              <a:rPr lang="fr-FR" sz="1600" b="1" dirty="0"/>
              <a:t> notre culture qualité !</a:t>
            </a:r>
            <a:r>
              <a:rPr lang="fr-CH" sz="1600" b="1" dirty="0"/>
              <a:t> </a:t>
            </a:r>
            <a:endParaRPr lang="fr-FR" sz="1600" b="1" dirty="0"/>
          </a:p>
          <a:p>
            <a:pPr marL="360000" lvl="1" indent="0">
              <a:buNone/>
            </a:pPr>
            <a:endParaRPr lang="fr-FR" sz="1200" dirty="0"/>
          </a:p>
          <a:p>
            <a:pPr marL="360000" lvl="1" indent="0">
              <a:buNone/>
            </a:pPr>
            <a:r>
              <a:rPr lang="fr-CH" sz="1400" dirty="0"/>
              <a:t>Pour les </a:t>
            </a:r>
            <a:r>
              <a:rPr lang="fr-CH" sz="1400" dirty="0" err="1"/>
              <a:t>collaborateur·trice·s</a:t>
            </a:r>
            <a:r>
              <a:rPr lang="fr-CH" sz="1400" dirty="0"/>
              <a:t> </a:t>
            </a:r>
            <a:r>
              <a:rPr lang="fr-CH" sz="1400" dirty="0" err="1"/>
              <a:t>interrogé·e·s</a:t>
            </a:r>
            <a:r>
              <a:rPr lang="fr-CH" sz="1400" dirty="0"/>
              <a:t>, la </a:t>
            </a:r>
            <a:r>
              <a:rPr lang="fr-CH" sz="1400" b="1" dirty="0"/>
              <a:t>« nouvelle vague qualité » </a:t>
            </a:r>
            <a:r>
              <a:rPr lang="fr-CH" sz="1400" dirty="0"/>
              <a:t>au sein de la HEP Vaud (développement des dispositifs qualité, formalisation du SAQ, mise en œuvre de la procédure d’accréditation) a effectivement permis de renforcer la culture qualité. </a:t>
            </a:r>
          </a:p>
          <a:p>
            <a:pPr marL="360000" lvl="1" indent="0">
              <a:buNone/>
            </a:pPr>
            <a:endParaRPr lang="fr-FR" sz="1400" dirty="0"/>
          </a:p>
          <a:p>
            <a:pPr marL="360000" lvl="1" indent="0">
              <a:buNone/>
            </a:pPr>
            <a:r>
              <a:rPr lang="fr-FR" sz="1400" dirty="0"/>
              <a:t>Le </a:t>
            </a:r>
            <a:r>
              <a:rPr lang="fr-FR" sz="1400" b="1" dirty="0"/>
              <a:t>dispositif d’autoévaluation institutionnelle </a:t>
            </a:r>
            <a:r>
              <a:rPr lang="fr-FR" sz="1400" dirty="0"/>
              <a:t>a plus particulièrement été perçu comme un levier pour générer de la cohésion et améliorer l’image de l’institution. Plus-value de ce dispositif : regards croisés inter-métiers, internes/externes, au sein des comités d’autoévaluation.</a:t>
            </a:r>
            <a:r>
              <a:rPr lang="fr-CH" sz="1400" dirty="0"/>
              <a:t> </a:t>
            </a:r>
          </a:p>
          <a:p>
            <a:pPr marL="360000" lvl="1" indent="0">
              <a:buNone/>
            </a:pPr>
            <a:endParaRPr lang="fr-CH" sz="4800" dirty="0"/>
          </a:p>
          <a:p>
            <a:pPr marL="360000" lvl="1" indent="0">
              <a:buNone/>
            </a:pPr>
            <a:endParaRPr lang="fr-CH" sz="4800" dirty="0"/>
          </a:p>
          <a:p>
            <a:pPr marL="0" lvl="0" indent="0">
              <a:buNone/>
            </a:pPr>
            <a:endParaRPr lang="fr-CH" sz="5600" b="1" dirty="0"/>
          </a:p>
          <a:p>
            <a:pPr marL="0" indent="0">
              <a:buNone/>
            </a:pPr>
            <a:endParaRPr lang="fr-FR" sz="2200" dirty="0">
              <a:solidFill>
                <a:srgbClr val="FF0000"/>
              </a:solidFill>
            </a:endParaRPr>
          </a:p>
        </p:txBody>
      </p:sp>
      <p:sp>
        <p:nvSpPr>
          <p:cNvPr id="3" name="Titre 2"/>
          <p:cNvSpPr>
            <a:spLocks noGrp="1"/>
          </p:cNvSpPr>
          <p:nvPr>
            <p:ph type="title"/>
          </p:nvPr>
        </p:nvSpPr>
        <p:spPr/>
        <p:txBody>
          <a:bodyPr>
            <a:normAutofit/>
          </a:bodyPr>
          <a:lstStyle/>
          <a:p>
            <a:r>
              <a:rPr lang="fr-FR" sz="3200" dirty="0"/>
              <a:t>2. Effets sur la culture qualité</a:t>
            </a:r>
          </a:p>
        </p:txBody>
      </p:sp>
      <p:sp>
        <p:nvSpPr>
          <p:cNvPr id="4" name="Espace réservé du numéro de diapositive 3"/>
          <p:cNvSpPr>
            <a:spLocks noGrp="1"/>
          </p:cNvSpPr>
          <p:nvPr>
            <p:ph type="sldNum" sz="quarter" idx="4"/>
          </p:nvPr>
        </p:nvSpPr>
        <p:spPr/>
        <p:txBody>
          <a:bodyPr/>
          <a:lstStyle/>
          <a:p>
            <a:fld id="{58534D43-2864-A546-9422-2D26055721B1}" type="slidenum">
              <a:rPr lang="fr-FR" smtClean="0"/>
              <a:pPr/>
              <a:t>9</a:t>
            </a:fld>
            <a:endParaRPr lang="fr-FR"/>
          </a:p>
        </p:txBody>
      </p:sp>
      <p:sp>
        <p:nvSpPr>
          <p:cNvPr id="5" name="Rectangle 4">
            <a:extLst>
              <a:ext uri="{FF2B5EF4-FFF2-40B4-BE49-F238E27FC236}">
                <a16:creationId xmlns:a16="http://schemas.microsoft.com/office/drawing/2014/main" id="{19EF4DB5-C4FB-5645-A092-8A94817E3ECB}"/>
              </a:ext>
            </a:extLst>
          </p:cNvPr>
          <p:cNvSpPr/>
          <p:nvPr/>
        </p:nvSpPr>
        <p:spPr>
          <a:xfrm>
            <a:off x="870284" y="4721177"/>
            <a:ext cx="8012458" cy="1413407"/>
          </a:xfrm>
          <a:prstGeom prst="rect">
            <a:avLst/>
          </a:prstGeom>
          <a:noFill/>
          <a:ln>
            <a:solidFill>
              <a:srgbClr val="07A4E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6" name="ZoneTexte 5">
            <a:extLst>
              <a:ext uri="{FF2B5EF4-FFF2-40B4-BE49-F238E27FC236}">
                <a16:creationId xmlns:a16="http://schemas.microsoft.com/office/drawing/2014/main" id="{85E52605-FE74-AD4D-8041-5E09133FA3C2}"/>
              </a:ext>
            </a:extLst>
          </p:cNvPr>
          <p:cNvSpPr txBox="1"/>
          <p:nvPr/>
        </p:nvSpPr>
        <p:spPr>
          <a:xfrm>
            <a:off x="961900" y="4759690"/>
            <a:ext cx="7724901" cy="984885"/>
          </a:xfrm>
          <a:prstGeom prst="rect">
            <a:avLst/>
          </a:prstGeom>
          <a:noFill/>
        </p:spPr>
        <p:txBody>
          <a:bodyPr wrap="square" lIns="0" tIns="0" rIns="0" bIns="0" rtlCol="0">
            <a:spAutoFit/>
          </a:bodyPr>
          <a:lstStyle/>
          <a:p>
            <a:pPr lvl="0"/>
            <a:endParaRPr lang="fr-FR" sz="800" dirty="0">
              <a:solidFill>
                <a:srgbClr val="07A4E6"/>
              </a:solidFill>
              <a:latin typeface="+mj-lt"/>
            </a:endParaRPr>
          </a:p>
          <a:p>
            <a:r>
              <a:rPr lang="fr-FR" sz="1200" i="1" dirty="0">
                <a:solidFill>
                  <a:srgbClr val="07A4E6"/>
                </a:solidFill>
                <a:latin typeface="+mj-lt"/>
              </a:rPr>
              <a:t>« Cette accréditation a eu un impact positif parce qu’elle a permis de (…) réunir des gens qui n'ont pas l'habitude de se réunir, de parler de notre institution et pas de notre activité, et d’être un peu plus </a:t>
            </a:r>
            <a:r>
              <a:rPr lang="fr-FR" sz="1200" i="1" dirty="0" err="1">
                <a:solidFill>
                  <a:srgbClr val="07A4E6"/>
                </a:solidFill>
                <a:latin typeface="+mj-lt"/>
              </a:rPr>
              <a:t>corporate</a:t>
            </a:r>
            <a:r>
              <a:rPr lang="fr-FR" sz="1200" i="1" dirty="0">
                <a:solidFill>
                  <a:srgbClr val="07A4E6"/>
                </a:solidFill>
                <a:latin typeface="+mj-lt"/>
              </a:rPr>
              <a:t> ». </a:t>
            </a:r>
            <a:endParaRPr lang="fr-CH" sz="1200" dirty="0">
              <a:solidFill>
                <a:srgbClr val="07A4E6"/>
              </a:solidFill>
              <a:latin typeface="+mj-lt"/>
            </a:endParaRPr>
          </a:p>
          <a:p>
            <a:endParaRPr lang="fr-CH" sz="800" dirty="0">
              <a:solidFill>
                <a:srgbClr val="07A4E6"/>
              </a:solidFill>
              <a:latin typeface="+mj-lt"/>
            </a:endParaRPr>
          </a:p>
          <a:p>
            <a:r>
              <a:rPr lang="fr-CH" sz="1200" i="1" dirty="0">
                <a:solidFill>
                  <a:srgbClr val="07A4E6"/>
                </a:solidFill>
                <a:latin typeface="+mj-lt"/>
              </a:rPr>
              <a:t>« Je pense que ça a permis aussi de communiquer vers l'extérieur comment on fait les choses et d’améliorer l’image de l‘institution auprès de nos usagers</a:t>
            </a:r>
            <a:r>
              <a:rPr lang="fr-CH" sz="1200" i="1" dirty="0">
                <a:solidFill>
                  <a:srgbClr val="07A4E6"/>
                </a:solidFill>
                <a:latin typeface="+mn-lt"/>
              </a:rPr>
              <a:t> ». </a:t>
            </a:r>
          </a:p>
        </p:txBody>
      </p:sp>
    </p:spTree>
    <p:extLst>
      <p:ext uri="{BB962C8B-B14F-4D97-AF65-F5344CB8AC3E}">
        <p14:creationId xmlns:p14="http://schemas.microsoft.com/office/powerpoint/2010/main" val="1468304945"/>
      </p:ext>
    </p:extLst>
  </p:cSld>
  <p:clrMapOvr>
    <a:masterClrMapping/>
  </p:clrMapOvr>
</p:sld>
</file>

<file path=ppt/theme/theme1.xml><?xml version="1.0" encoding="utf-8"?>
<a:theme xmlns:a="http://schemas.openxmlformats.org/drawingml/2006/main" name="HEP - Contenu">
  <a:themeElements>
    <a:clrScheme name="new HEP">
      <a:dk1>
        <a:srgbClr val="000000"/>
      </a:dk1>
      <a:lt1>
        <a:sysClr val="window" lastClr="FFFFFF"/>
      </a:lt1>
      <a:dk2>
        <a:srgbClr val="00A4E6"/>
      </a:dk2>
      <a:lt2>
        <a:srgbClr val="FFFFFF"/>
      </a:lt2>
      <a:accent1>
        <a:srgbClr val="00A4E6"/>
      </a:accent1>
      <a:accent2>
        <a:srgbClr val="005A84"/>
      </a:accent2>
      <a:accent3>
        <a:srgbClr val="8B231F"/>
      </a:accent3>
      <a:accent4>
        <a:srgbClr val="5E925B"/>
      </a:accent4>
      <a:accent5>
        <a:srgbClr val="DFA02D"/>
      </a:accent5>
      <a:accent6>
        <a:srgbClr val="8AA1BA"/>
      </a:accent6>
      <a:hlink>
        <a:srgbClr val="005A84"/>
      </a:hlink>
      <a:folHlink>
        <a:srgbClr val="8AA1BA"/>
      </a:folHlink>
    </a:clrScheme>
    <a:fontScheme name="Police HEP">
      <a:majorFont>
        <a:latin typeface="ChaletBookTT"/>
        <a:ea typeface=""/>
        <a:cs typeface=""/>
        <a:font script="Jpan" typeface="ＭＳ 明朝"/>
      </a:majorFont>
      <a:minorFont>
        <a:latin typeface="ChaletBookTT"/>
        <a:ea typeface=""/>
        <a:cs typeface=""/>
        <a:font script="Jpan" typeface="ＭＳ 明朝"/>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lIns="0" tIns="0" rIns="0" bIns="0">
        <a:spAutoFit/>
      </a:bodyPr>
      <a:lstStyle>
        <a:defPPr fontAlgn="auto">
          <a:spcBef>
            <a:spcPts val="0"/>
          </a:spcBef>
          <a:spcAft>
            <a:spcPts val="0"/>
          </a:spcAft>
          <a:defRPr sz="1400" dirty="0" smtClean="0">
            <a:latin typeface="+mn-lt"/>
            <a:ea typeface="+mn-ea"/>
            <a:cs typeface="+mn-cs"/>
          </a:defRPr>
        </a:defPPr>
      </a:lstStyle>
    </a:txDef>
  </a:objectDefaults>
  <a:extraClrSchemeLst/>
</a:theme>
</file>

<file path=ppt/theme/theme2.xml><?xml version="1.0" encoding="utf-8"?>
<a:theme xmlns:a="http://schemas.openxmlformats.org/drawingml/2006/main" name="HEP - Fonds unis">
  <a:themeElements>
    <a:clrScheme name="new HEP">
      <a:dk1>
        <a:srgbClr val="000000"/>
      </a:dk1>
      <a:lt1>
        <a:sysClr val="window" lastClr="FFFFFF"/>
      </a:lt1>
      <a:dk2>
        <a:srgbClr val="00A4E6"/>
      </a:dk2>
      <a:lt2>
        <a:srgbClr val="FFFFFF"/>
      </a:lt2>
      <a:accent1>
        <a:srgbClr val="00A4E6"/>
      </a:accent1>
      <a:accent2>
        <a:srgbClr val="005A84"/>
      </a:accent2>
      <a:accent3>
        <a:srgbClr val="8B231F"/>
      </a:accent3>
      <a:accent4>
        <a:srgbClr val="5E925B"/>
      </a:accent4>
      <a:accent5>
        <a:srgbClr val="DFA02D"/>
      </a:accent5>
      <a:accent6>
        <a:srgbClr val="8AA1BA"/>
      </a:accent6>
      <a:hlink>
        <a:srgbClr val="005A84"/>
      </a:hlink>
      <a:folHlink>
        <a:srgbClr val="8AA1BA"/>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6FB4F8233C5B47BD83F17BA43BA511" ma:contentTypeVersion="12" ma:contentTypeDescription="Crée un document." ma:contentTypeScope="" ma:versionID="3adea5de796a4cf38ba39258b4674a52">
  <xsd:schema xmlns:xsd="http://www.w3.org/2001/XMLSchema" xmlns:xs="http://www.w3.org/2001/XMLSchema" xmlns:p="http://schemas.microsoft.com/office/2006/metadata/properties" xmlns:ns2="b598d9fd-6ec1-4ade-ad5c-4728e2d9534c" xmlns:ns3="f230773e-1315-45eb-ad14-1edfd7cc0792" targetNamespace="http://schemas.microsoft.com/office/2006/metadata/properties" ma:root="true" ma:fieldsID="fce7ee454bb9667882917d824ce8f50b" ns2:_="" ns3:_="">
    <xsd:import namespace="b598d9fd-6ec1-4ade-ad5c-4728e2d9534c"/>
    <xsd:import namespace="f230773e-1315-45eb-ad14-1edfd7cc079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98d9fd-6ec1-4ade-ad5c-4728e2d953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0773e-1315-45eb-ad14-1edfd7cc0792"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743385-4159-4335-B620-03DDB4356882}"/>
</file>

<file path=customXml/itemProps2.xml><?xml version="1.0" encoding="utf-8"?>
<ds:datastoreItem xmlns:ds="http://schemas.openxmlformats.org/officeDocument/2006/customXml" ds:itemID="{F05EFA1B-FF22-4C68-AD06-F2620F6A9F08}"/>
</file>

<file path=customXml/itemProps3.xml><?xml version="1.0" encoding="utf-8"?>
<ds:datastoreItem xmlns:ds="http://schemas.openxmlformats.org/officeDocument/2006/customXml" ds:itemID="{F008735C-E28A-4A80-99EE-4C75E2BD0880}"/>
</file>

<file path=docProps/app.xml><?xml version="1.0" encoding="utf-8"?>
<Properties xmlns="http://schemas.openxmlformats.org/officeDocument/2006/extended-properties" xmlns:vt="http://schemas.openxmlformats.org/officeDocument/2006/docPropsVTypes">
  <Template>MODELE_POWERPOINT_ASSURANCE_QUALITE.thmx</Template>
  <TotalTime>40446</TotalTime>
  <Words>2205</Words>
  <Application>Microsoft Macintosh PowerPoint</Application>
  <PresentationFormat>Affichage à l'écran (4:3)</PresentationFormat>
  <Paragraphs>217</Paragraphs>
  <Slides>18</Slides>
  <Notes>8</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18</vt:i4>
      </vt:variant>
    </vt:vector>
  </HeadingPairs>
  <TitlesOfParts>
    <vt:vector size="25" baseType="lpstr">
      <vt:lpstr>Arial</vt:lpstr>
      <vt:lpstr>Calibri</vt:lpstr>
      <vt:lpstr>ChaletBookTT</vt:lpstr>
      <vt:lpstr>Lucida Grande</vt:lpstr>
      <vt:lpstr>Wingdings</vt:lpstr>
      <vt:lpstr>HEP - Contenu</vt:lpstr>
      <vt:lpstr>HEP - Fonds unis</vt:lpstr>
      <vt:lpstr>Présentation PowerPoint</vt:lpstr>
      <vt:lpstr>Avant-propos</vt:lpstr>
      <vt:lpstr>Avant-propos</vt:lpstr>
      <vt:lpstr>Avant-propos</vt:lpstr>
      <vt:lpstr>Résumé</vt:lpstr>
      <vt:lpstr>Sommaire</vt:lpstr>
      <vt:lpstr>1. La qualité et son assurance</vt:lpstr>
      <vt:lpstr>1. La qualité et son assurance</vt:lpstr>
      <vt:lpstr>2. Effets sur la culture qualité</vt:lpstr>
      <vt:lpstr>2. Effets sur la culture qualité</vt:lpstr>
      <vt:lpstr>3. Effets sur la qualité des prestations</vt:lpstr>
      <vt:lpstr>3. Effets sur la qualité des prestations</vt:lpstr>
      <vt:lpstr>4. Effets sur l’organisation du travail</vt:lpstr>
      <vt:lpstr>4. Effets sur l’organisation du travail</vt:lpstr>
      <vt:lpstr>5. Effets sur la santé au travail</vt:lpstr>
      <vt:lpstr>5. Effets sur la santé au travail</vt:lpstr>
      <vt:lpstr>Conclusion</vt:lpstr>
      <vt:lpstr>À suivre…</vt:lpstr>
    </vt:vector>
  </TitlesOfParts>
  <Company>HEP-VD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HEP-VD</dc:creator>
  <cp:lastModifiedBy>Nathalie Valière</cp:lastModifiedBy>
  <cp:revision>1332</cp:revision>
  <cp:lastPrinted>2021-10-21T12:25:13Z</cp:lastPrinted>
  <dcterms:created xsi:type="dcterms:W3CDTF">2015-10-30T21:03:34Z</dcterms:created>
  <dcterms:modified xsi:type="dcterms:W3CDTF">2021-10-22T06:03:56Z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0x010100036FB4F8233C5B47BD83F17BA43BA511</vt:lpwstr>
  </property>
</Properties>
</file>