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handoutMasterIdLst>
    <p:handoutMasterId r:id="rId23"/>
  </p:handoutMasterIdLst>
  <p:sldIdLst>
    <p:sldId id="325" r:id="rId2"/>
    <p:sldId id="333" r:id="rId3"/>
    <p:sldId id="259" r:id="rId4"/>
    <p:sldId id="338" r:id="rId5"/>
    <p:sldId id="257" r:id="rId6"/>
    <p:sldId id="328" r:id="rId7"/>
    <p:sldId id="258" r:id="rId8"/>
    <p:sldId id="330" r:id="rId9"/>
    <p:sldId id="335" r:id="rId10"/>
    <p:sldId id="331" r:id="rId11"/>
    <p:sldId id="332" r:id="rId12"/>
    <p:sldId id="334" r:id="rId13"/>
    <p:sldId id="320" r:id="rId14"/>
    <p:sldId id="337" r:id="rId15"/>
    <p:sldId id="313" r:id="rId16"/>
    <p:sldId id="316" r:id="rId17"/>
    <p:sldId id="317" r:id="rId18"/>
    <p:sldId id="340" r:id="rId19"/>
    <p:sldId id="339" r:id="rId20"/>
    <p:sldId id="336" r:id="rId21"/>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5" autoAdjust="0"/>
    <p:restoredTop sz="77837"/>
  </p:normalViewPr>
  <p:slideViewPr>
    <p:cSldViewPr>
      <p:cViewPr varScale="1">
        <p:scale>
          <a:sx n="115" d="100"/>
          <a:sy n="115" d="100"/>
        </p:scale>
        <p:origin x="1376" y="184"/>
      </p:cViewPr>
      <p:guideLst/>
    </p:cSldViewPr>
  </p:slideViewPr>
  <p:outlineViewPr>
    <p:cViewPr>
      <p:scale>
        <a:sx n="33" d="100"/>
        <a:sy n="33" d="100"/>
      </p:scale>
      <p:origin x="0" y="-824"/>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7" d="100"/>
          <a:sy n="67" d="100"/>
        </p:scale>
        <p:origin x="355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1A7BC-80EA-436C-AAEE-908927FD5C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4ACFEA0-FF0E-430A-98D0-BE4C7B2A4329}">
      <dgm:prSet/>
      <dgm:spPr/>
      <dgm:t>
        <a:bodyPr/>
        <a:lstStyle/>
        <a:p>
          <a:r>
            <a:rPr lang="fr-CA" b="1"/>
            <a:t>Mission</a:t>
          </a:r>
          <a:endParaRPr lang="en-US"/>
        </a:p>
      </dgm:t>
    </dgm:pt>
    <dgm:pt modelId="{6303BE7F-FAF9-48E4-BA3D-B7D76D208A06}" type="parTrans" cxnId="{8147F4D6-26D2-42C4-BA1D-505285FB7EE3}">
      <dgm:prSet/>
      <dgm:spPr/>
      <dgm:t>
        <a:bodyPr/>
        <a:lstStyle/>
        <a:p>
          <a:endParaRPr lang="en-US"/>
        </a:p>
      </dgm:t>
    </dgm:pt>
    <dgm:pt modelId="{A8AF6F69-0E23-45CD-BFF9-28DDB9C5F8FE}" type="sibTrans" cxnId="{8147F4D6-26D2-42C4-BA1D-505285FB7EE3}">
      <dgm:prSet/>
      <dgm:spPr/>
      <dgm:t>
        <a:bodyPr/>
        <a:lstStyle/>
        <a:p>
          <a:endParaRPr lang="en-US"/>
        </a:p>
      </dgm:t>
    </dgm:pt>
    <dgm:pt modelId="{041325D4-AC8F-4DD2-A463-3298A8E16EAF}">
      <dgm:prSet custT="1"/>
      <dgm:spPr/>
      <dgm:t>
        <a:bodyPr/>
        <a:lstStyle/>
        <a:p>
          <a:r>
            <a:rPr lang="fr-CA" sz="1300" dirty="0"/>
            <a:t>Contribuer au processus organisationnel (facultaire) d’amélioration continue des programmes d’études en pharmacie et en sciences pharmaceutiques. </a:t>
          </a:r>
          <a:endParaRPr lang="en-US" sz="1300" dirty="0"/>
        </a:p>
      </dgm:t>
    </dgm:pt>
    <dgm:pt modelId="{42AEB2C5-8934-4660-86B8-326459D70F98}" type="parTrans" cxnId="{C4BE1459-14C7-47C4-8A8B-98578B182F83}">
      <dgm:prSet/>
      <dgm:spPr/>
      <dgm:t>
        <a:bodyPr/>
        <a:lstStyle/>
        <a:p>
          <a:endParaRPr lang="en-US"/>
        </a:p>
      </dgm:t>
    </dgm:pt>
    <dgm:pt modelId="{A5B2CE77-2B00-48B8-9DE1-2DDBC329FFB1}" type="sibTrans" cxnId="{C4BE1459-14C7-47C4-8A8B-98578B182F83}">
      <dgm:prSet/>
      <dgm:spPr/>
      <dgm:t>
        <a:bodyPr/>
        <a:lstStyle/>
        <a:p>
          <a:endParaRPr lang="en-US"/>
        </a:p>
      </dgm:t>
    </dgm:pt>
    <dgm:pt modelId="{14603EC0-2528-4DC3-B6E3-92365CFDDD52}">
      <dgm:prSet/>
      <dgm:spPr/>
      <dgm:t>
        <a:bodyPr/>
        <a:lstStyle/>
        <a:p>
          <a:r>
            <a:rPr lang="fr-CA" b="1"/>
            <a:t>Vision</a:t>
          </a:r>
          <a:endParaRPr lang="en-US"/>
        </a:p>
      </dgm:t>
    </dgm:pt>
    <dgm:pt modelId="{B4802C2E-9507-4D26-96DF-F172D14646AD}" type="parTrans" cxnId="{38263DA8-FA9B-44DD-9FED-9874D694ADD5}">
      <dgm:prSet/>
      <dgm:spPr/>
      <dgm:t>
        <a:bodyPr/>
        <a:lstStyle/>
        <a:p>
          <a:endParaRPr lang="en-US"/>
        </a:p>
      </dgm:t>
    </dgm:pt>
    <dgm:pt modelId="{0F5C07D6-4D7F-471B-B406-BAE0A0F1A2A2}" type="sibTrans" cxnId="{38263DA8-FA9B-44DD-9FED-9874D694ADD5}">
      <dgm:prSet/>
      <dgm:spPr/>
      <dgm:t>
        <a:bodyPr/>
        <a:lstStyle/>
        <a:p>
          <a:endParaRPr lang="en-US"/>
        </a:p>
      </dgm:t>
    </dgm:pt>
    <dgm:pt modelId="{7EEB2FE3-E149-49BF-B8DF-A6A9821FABE6}">
      <dgm:prSet/>
      <dgm:spPr/>
      <dgm:t>
        <a:bodyPr/>
        <a:lstStyle/>
        <a:p>
          <a:r>
            <a:rPr lang="fr-CA" dirty="0"/>
            <a:t>Améliorer pour avancer, évaluer pour innover.</a:t>
          </a:r>
          <a:endParaRPr lang="en-US" dirty="0"/>
        </a:p>
      </dgm:t>
    </dgm:pt>
    <dgm:pt modelId="{DC72213A-A572-401D-8ECC-7397E3D4F97E}" type="parTrans" cxnId="{80C431D5-58F0-4CD2-ACBD-B8B09DD63846}">
      <dgm:prSet/>
      <dgm:spPr/>
      <dgm:t>
        <a:bodyPr/>
        <a:lstStyle/>
        <a:p>
          <a:endParaRPr lang="en-US"/>
        </a:p>
      </dgm:t>
    </dgm:pt>
    <dgm:pt modelId="{D2FB45EC-35F1-4EF8-96B9-9D17272F7B9F}" type="sibTrans" cxnId="{80C431D5-58F0-4CD2-ACBD-B8B09DD63846}">
      <dgm:prSet/>
      <dgm:spPr/>
      <dgm:t>
        <a:bodyPr/>
        <a:lstStyle/>
        <a:p>
          <a:endParaRPr lang="en-US"/>
        </a:p>
      </dgm:t>
    </dgm:pt>
    <dgm:pt modelId="{826B2DE8-1E2A-4D7E-A248-89F48C583C2F}">
      <dgm:prSet/>
      <dgm:spPr/>
      <dgm:t>
        <a:bodyPr/>
        <a:lstStyle/>
        <a:p>
          <a:r>
            <a:rPr lang="fr-CA" b="1"/>
            <a:t>Principales valeurs</a:t>
          </a:r>
          <a:endParaRPr lang="en-US"/>
        </a:p>
      </dgm:t>
    </dgm:pt>
    <dgm:pt modelId="{24647E12-03BF-454E-96C5-F9AD3BA2BB03}" type="parTrans" cxnId="{577D06CF-F57D-4BFE-8E8F-02D6E2CA5268}">
      <dgm:prSet/>
      <dgm:spPr/>
      <dgm:t>
        <a:bodyPr/>
        <a:lstStyle/>
        <a:p>
          <a:endParaRPr lang="en-US"/>
        </a:p>
      </dgm:t>
    </dgm:pt>
    <dgm:pt modelId="{340EBB3D-3A47-4FE0-9284-72221E7D5FD9}" type="sibTrans" cxnId="{577D06CF-F57D-4BFE-8E8F-02D6E2CA5268}">
      <dgm:prSet/>
      <dgm:spPr/>
      <dgm:t>
        <a:bodyPr/>
        <a:lstStyle/>
        <a:p>
          <a:endParaRPr lang="en-US"/>
        </a:p>
      </dgm:t>
    </dgm:pt>
    <dgm:pt modelId="{75E14C19-11B5-4B75-915E-17DB59913732}">
      <dgm:prSet/>
      <dgm:spPr/>
      <dgm:t>
        <a:bodyPr/>
        <a:lstStyle/>
        <a:p>
          <a:r>
            <a:rPr lang="fr-CA"/>
            <a:t>Rigueur</a:t>
          </a:r>
          <a:endParaRPr lang="en-US"/>
        </a:p>
      </dgm:t>
    </dgm:pt>
    <dgm:pt modelId="{6E492AC1-2B03-4F1F-AA9F-9BF434659D9C}" type="parTrans" cxnId="{72B14866-D399-4703-83B7-B2A29E949FFC}">
      <dgm:prSet/>
      <dgm:spPr/>
      <dgm:t>
        <a:bodyPr/>
        <a:lstStyle/>
        <a:p>
          <a:endParaRPr lang="en-US"/>
        </a:p>
      </dgm:t>
    </dgm:pt>
    <dgm:pt modelId="{2A6FF85E-7588-4347-A7D1-975749ED0098}" type="sibTrans" cxnId="{72B14866-D399-4703-83B7-B2A29E949FFC}">
      <dgm:prSet/>
      <dgm:spPr/>
      <dgm:t>
        <a:bodyPr/>
        <a:lstStyle/>
        <a:p>
          <a:endParaRPr lang="en-US"/>
        </a:p>
      </dgm:t>
    </dgm:pt>
    <dgm:pt modelId="{643651B5-DFC5-41D1-A0E3-8D37CB549147}">
      <dgm:prSet/>
      <dgm:spPr/>
      <dgm:t>
        <a:bodyPr/>
        <a:lstStyle/>
        <a:p>
          <a:r>
            <a:rPr lang="fr-CA" dirty="0"/>
            <a:t>Agilité</a:t>
          </a:r>
          <a:endParaRPr lang="en-US" dirty="0"/>
        </a:p>
      </dgm:t>
    </dgm:pt>
    <dgm:pt modelId="{14E6C81D-CA7B-499C-BA7F-07D741C7D04B}" type="parTrans" cxnId="{E5F3A347-F092-426B-A805-0BFEA871E391}">
      <dgm:prSet/>
      <dgm:spPr/>
      <dgm:t>
        <a:bodyPr/>
        <a:lstStyle/>
        <a:p>
          <a:endParaRPr lang="en-US"/>
        </a:p>
      </dgm:t>
    </dgm:pt>
    <dgm:pt modelId="{0DB81F91-C56B-4C20-9644-E88161498BB2}" type="sibTrans" cxnId="{E5F3A347-F092-426B-A805-0BFEA871E391}">
      <dgm:prSet/>
      <dgm:spPr/>
      <dgm:t>
        <a:bodyPr/>
        <a:lstStyle/>
        <a:p>
          <a:endParaRPr lang="en-US"/>
        </a:p>
      </dgm:t>
    </dgm:pt>
    <dgm:pt modelId="{86A3C29F-A62F-485C-A9B0-F3AC8AF0ED21}">
      <dgm:prSet/>
      <dgm:spPr/>
      <dgm:t>
        <a:bodyPr/>
        <a:lstStyle/>
        <a:p>
          <a:r>
            <a:rPr lang="fr-CA"/>
            <a:t>Collaboration</a:t>
          </a:r>
          <a:endParaRPr lang="en-US"/>
        </a:p>
      </dgm:t>
    </dgm:pt>
    <dgm:pt modelId="{F529C6D4-B999-4FF9-9689-417333937348}" type="parTrans" cxnId="{B42CCC00-3B04-4B2E-8328-3879A4C130B2}">
      <dgm:prSet/>
      <dgm:spPr/>
      <dgm:t>
        <a:bodyPr/>
        <a:lstStyle/>
        <a:p>
          <a:endParaRPr lang="en-US"/>
        </a:p>
      </dgm:t>
    </dgm:pt>
    <dgm:pt modelId="{B556A2E5-5F1D-48AB-835F-DD6DBE912E6A}" type="sibTrans" cxnId="{B42CCC00-3B04-4B2E-8328-3879A4C130B2}">
      <dgm:prSet/>
      <dgm:spPr/>
      <dgm:t>
        <a:bodyPr/>
        <a:lstStyle/>
        <a:p>
          <a:endParaRPr lang="en-US"/>
        </a:p>
      </dgm:t>
    </dgm:pt>
    <dgm:pt modelId="{7B35101D-F152-4C2C-9187-0C186D1B416C}" type="pres">
      <dgm:prSet presAssocID="{6901A7BC-80EA-436C-AAEE-908927FD5C35}" presName="root" presStyleCnt="0">
        <dgm:presLayoutVars>
          <dgm:dir/>
          <dgm:resizeHandles val="exact"/>
        </dgm:presLayoutVars>
      </dgm:prSet>
      <dgm:spPr/>
    </dgm:pt>
    <dgm:pt modelId="{F4552CD9-1AE4-484F-B8B2-BEEBDE836040}" type="pres">
      <dgm:prSet presAssocID="{B4ACFEA0-FF0E-430A-98D0-BE4C7B2A4329}" presName="compNode" presStyleCnt="0"/>
      <dgm:spPr/>
    </dgm:pt>
    <dgm:pt modelId="{84E9F294-8B5B-4342-AAAB-BF0C39468838}" type="pres">
      <dgm:prSet presAssocID="{B4ACFEA0-FF0E-430A-98D0-BE4C7B2A4329}" presName="bgRect" presStyleLbl="bgShp" presStyleIdx="0" presStyleCnt="3" custLinFactNeighborX="-73" custLinFactNeighborY="-4635"/>
      <dgm:spPr/>
    </dgm:pt>
    <dgm:pt modelId="{D2A2A8FA-26B3-4640-BAB6-2B526F29EDCD}" type="pres">
      <dgm:prSet presAssocID="{B4ACFEA0-FF0E-430A-98D0-BE4C7B2A43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94140AB3-FAAB-4717-B94B-554DAD7549F8}" type="pres">
      <dgm:prSet presAssocID="{B4ACFEA0-FF0E-430A-98D0-BE4C7B2A4329}" presName="spaceRect" presStyleCnt="0"/>
      <dgm:spPr/>
    </dgm:pt>
    <dgm:pt modelId="{CCC91578-41A8-44DD-BDB8-4557E674086B}" type="pres">
      <dgm:prSet presAssocID="{B4ACFEA0-FF0E-430A-98D0-BE4C7B2A4329}" presName="parTx" presStyleLbl="revTx" presStyleIdx="0" presStyleCnt="6">
        <dgm:presLayoutVars>
          <dgm:chMax val="0"/>
          <dgm:chPref val="0"/>
        </dgm:presLayoutVars>
      </dgm:prSet>
      <dgm:spPr/>
    </dgm:pt>
    <dgm:pt modelId="{AAE98127-D94E-4F51-9B66-E541EB331067}" type="pres">
      <dgm:prSet presAssocID="{B4ACFEA0-FF0E-430A-98D0-BE4C7B2A4329}" presName="desTx" presStyleLbl="revTx" presStyleIdx="1" presStyleCnt="6" custScaleX="106250" custScaleY="98821" custLinFactNeighborX="-9085" custLinFactNeighborY="3486">
        <dgm:presLayoutVars/>
      </dgm:prSet>
      <dgm:spPr/>
    </dgm:pt>
    <dgm:pt modelId="{9BF4E51B-58BA-4F6C-AD0E-99E97E4C7D0D}" type="pres">
      <dgm:prSet presAssocID="{A8AF6F69-0E23-45CD-BFF9-28DDB9C5F8FE}" presName="sibTrans" presStyleCnt="0"/>
      <dgm:spPr/>
    </dgm:pt>
    <dgm:pt modelId="{144E3F06-AF5C-4BF4-BB90-381A236F1AEA}" type="pres">
      <dgm:prSet presAssocID="{14603EC0-2528-4DC3-B6E3-92365CFDDD52}" presName="compNode" presStyleCnt="0"/>
      <dgm:spPr/>
    </dgm:pt>
    <dgm:pt modelId="{6515F3C7-0C6E-42CB-BC0F-FEB859603A04}" type="pres">
      <dgm:prSet presAssocID="{14603EC0-2528-4DC3-B6E3-92365CFDDD52}" presName="bgRect" presStyleLbl="bgShp" presStyleIdx="1" presStyleCnt="3"/>
      <dgm:spPr/>
    </dgm:pt>
    <dgm:pt modelId="{BAACBAD4-8C39-4DDB-88DD-810E90D32FAC}" type="pres">
      <dgm:prSet presAssocID="{14603EC0-2528-4DC3-B6E3-92365CFDDD5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C156BF7A-7180-4CC5-9AA2-0EB13C9E4DD3}" type="pres">
      <dgm:prSet presAssocID="{14603EC0-2528-4DC3-B6E3-92365CFDDD52}" presName="spaceRect" presStyleCnt="0"/>
      <dgm:spPr/>
    </dgm:pt>
    <dgm:pt modelId="{E441C143-E14F-4944-B6C7-EF8861B05E72}" type="pres">
      <dgm:prSet presAssocID="{14603EC0-2528-4DC3-B6E3-92365CFDDD52}" presName="parTx" presStyleLbl="revTx" presStyleIdx="2" presStyleCnt="6">
        <dgm:presLayoutVars>
          <dgm:chMax val="0"/>
          <dgm:chPref val="0"/>
        </dgm:presLayoutVars>
      </dgm:prSet>
      <dgm:spPr/>
    </dgm:pt>
    <dgm:pt modelId="{C10FD3F7-D3EF-4701-BC47-A4992E59EDB5}" type="pres">
      <dgm:prSet presAssocID="{14603EC0-2528-4DC3-B6E3-92365CFDDD52}" presName="desTx" presStyleLbl="revTx" presStyleIdx="3" presStyleCnt="6" custScaleX="125028">
        <dgm:presLayoutVars/>
      </dgm:prSet>
      <dgm:spPr/>
    </dgm:pt>
    <dgm:pt modelId="{50D51A07-6DFB-4027-8616-C645FEAB0EB6}" type="pres">
      <dgm:prSet presAssocID="{0F5C07D6-4D7F-471B-B406-BAE0A0F1A2A2}" presName="sibTrans" presStyleCnt="0"/>
      <dgm:spPr/>
    </dgm:pt>
    <dgm:pt modelId="{CA76C152-4F62-4E56-8780-8BF0199B9D02}" type="pres">
      <dgm:prSet presAssocID="{826B2DE8-1E2A-4D7E-A248-89F48C583C2F}" presName="compNode" presStyleCnt="0"/>
      <dgm:spPr/>
    </dgm:pt>
    <dgm:pt modelId="{EC3D9461-7EBB-4F74-8750-CDAF99CA5122}" type="pres">
      <dgm:prSet presAssocID="{826B2DE8-1E2A-4D7E-A248-89F48C583C2F}" presName="bgRect" presStyleLbl="bgShp" presStyleIdx="2" presStyleCnt="3"/>
      <dgm:spPr/>
    </dgm:pt>
    <dgm:pt modelId="{2EA7EF47-5F82-47E1-9417-AB68BDC27C52}" type="pres">
      <dgm:prSet presAssocID="{826B2DE8-1E2A-4D7E-A248-89F48C583C2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86A17D32-38EB-430C-BF63-6854AE26ABFD}" type="pres">
      <dgm:prSet presAssocID="{826B2DE8-1E2A-4D7E-A248-89F48C583C2F}" presName="spaceRect" presStyleCnt="0"/>
      <dgm:spPr/>
    </dgm:pt>
    <dgm:pt modelId="{DE928252-4DD3-4864-B8F7-091BFB6A694C}" type="pres">
      <dgm:prSet presAssocID="{826B2DE8-1E2A-4D7E-A248-89F48C583C2F}" presName="parTx" presStyleLbl="revTx" presStyleIdx="4" presStyleCnt="6">
        <dgm:presLayoutVars>
          <dgm:chMax val="0"/>
          <dgm:chPref val="0"/>
        </dgm:presLayoutVars>
      </dgm:prSet>
      <dgm:spPr/>
    </dgm:pt>
    <dgm:pt modelId="{0910C4D4-24DE-4183-9157-0259A9173833}" type="pres">
      <dgm:prSet presAssocID="{826B2DE8-1E2A-4D7E-A248-89F48C583C2F}" presName="desTx" presStyleLbl="revTx" presStyleIdx="5" presStyleCnt="6" custScaleX="121017">
        <dgm:presLayoutVars/>
      </dgm:prSet>
      <dgm:spPr/>
    </dgm:pt>
  </dgm:ptLst>
  <dgm:cxnLst>
    <dgm:cxn modelId="{B42CCC00-3B04-4B2E-8328-3879A4C130B2}" srcId="{826B2DE8-1E2A-4D7E-A248-89F48C583C2F}" destId="{86A3C29F-A62F-485C-A9B0-F3AC8AF0ED21}" srcOrd="2" destOrd="0" parTransId="{F529C6D4-B999-4FF9-9689-417333937348}" sibTransId="{B556A2E5-5F1D-48AB-835F-DD6DBE912E6A}"/>
    <dgm:cxn modelId="{E5F3A347-F092-426B-A805-0BFEA871E391}" srcId="{826B2DE8-1E2A-4D7E-A248-89F48C583C2F}" destId="{643651B5-DFC5-41D1-A0E3-8D37CB549147}" srcOrd="1" destOrd="0" parTransId="{14E6C81D-CA7B-499C-BA7F-07D741C7D04B}" sibTransId="{0DB81F91-C56B-4C20-9644-E88161498BB2}"/>
    <dgm:cxn modelId="{CFBFCD56-9AFB-4B5B-81B2-40B7A49B8D86}" type="presOf" srcId="{6901A7BC-80EA-436C-AAEE-908927FD5C35}" destId="{7B35101D-F152-4C2C-9187-0C186D1B416C}" srcOrd="0" destOrd="0" presId="urn:microsoft.com/office/officeart/2018/2/layout/IconVerticalSolidList"/>
    <dgm:cxn modelId="{C4BE1459-14C7-47C4-8A8B-98578B182F83}" srcId="{B4ACFEA0-FF0E-430A-98D0-BE4C7B2A4329}" destId="{041325D4-AC8F-4DD2-A463-3298A8E16EAF}" srcOrd="0" destOrd="0" parTransId="{42AEB2C5-8934-4660-86B8-326459D70F98}" sibTransId="{A5B2CE77-2B00-48B8-9DE1-2DDBC329FFB1}"/>
    <dgm:cxn modelId="{ADBEFC5F-B69F-4E39-832B-B203B7223952}" type="presOf" srcId="{75E14C19-11B5-4B75-915E-17DB59913732}" destId="{0910C4D4-24DE-4183-9157-0259A9173833}" srcOrd="0" destOrd="0" presId="urn:microsoft.com/office/officeart/2018/2/layout/IconVerticalSolidList"/>
    <dgm:cxn modelId="{2BD42D63-6EB4-414B-864F-3EE7460D0CCE}" type="presOf" srcId="{643651B5-DFC5-41D1-A0E3-8D37CB549147}" destId="{0910C4D4-24DE-4183-9157-0259A9173833}" srcOrd="0" destOrd="1" presId="urn:microsoft.com/office/officeart/2018/2/layout/IconVerticalSolidList"/>
    <dgm:cxn modelId="{72B14866-D399-4703-83B7-B2A29E949FFC}" srcId="{826B2DE8-1E2A-4D7E-A248-89F48C583C2F}" destId="{75E14C19-11B5-4B75-915E-17DB59913732}" srcOrd="0" destOrd="0" parTransId="{6E492AC1-2B03-4F1F-AA9F-9BF434659D9C}" sibTransId="{2A6FF85E-7588-4347-A7D1-975749ED0098}"/>
    <dgm:cxn modelId="{A03F1771-7486-4A7F-B02D-BC5EDFF5FDCF}" type="presOf" srcId="{86A3C29F-A62F-485C-A9B0-F3AC8AF0ED21}" destId="{0910C4D4-24DE-4183-9157-0259A9173833}" srcOrd="0" destOrd="2" presId="urn:microsoft.com/office/officeart/2018/2/layout/IconVerticalSolidList"/>
    <dgm:cxn modelId="{A58D3980-B536-47A3-B154-E05E12C588B0}" type="presOf" srcId="{041325D4-AC8F-4DD2-A463-3298A8E16EAF}" destId="{AAE98127-D94E-4F51-9B66-E541EB331067}" srcOrd="0" destOrd="0" presId="urn:microsoft.com/office/officeart/2018/2/layout/IconVerticalSolidList"/>
    <dgm:cxn modelId="{740B1E94-6F91-41D3-8B6C-EF009869FC8D}" type="presOf" srcId="{14603EC0-2528-4DC3-B6E3-92365CFDDD52}" destId="{E441C143-E14F-4944-B6C7-EF8861B05E72}" srcOrd="0" destOrd="0" presId="urn:microsoft.com/office/officeart/2018/2/layout/IconVerticalSolidList"/>
    <dgm:cxn modelId="{38263DA8-FA9B-44DD-9FED-9874D694ADD5}" srcId="{6901A7BC-80EA-436C-AAEE-908927FD5C35}" destId="{14603EC0-2528-4DC3-B6E3-92365CFDDD52}" srcOrd="1" destOrd="0" parTransId="{B4802C2E-9507-4D26-96DF-F172D14646AD}" sibTransId="{0F5C07D6-4D7F-471B-B406-BAE0A0F1A2A2}"/>
    <dgm:cxn modelId="{76789FB4-31D9-479C-A8BE-87CF2F610D10}" type="presOf" srcId="{7EEB2FE3-E149-49BF-B8DF-A6A9821FABE6}" destId="{C10FD3F7-D3EF-4701-BC47-A4992E59EDB5}" srcOrd="0" destOrd="0" presId="urn:microsoft.com/office/officeart/2018/2/layout/IconVerticalSolidList"/>
    <dgm:cxn modelId="{11E061B5-D87E-423C-8E18-D191E149A5A8}" type="presOf" srcId="{826B2DE8-1E2A-4D7E-A248-89F48C583C2F}" destId="{DE928252-4DD3-4864-B8F7-091BFB6A694C}" srcOrd="0" destOrd="0" presId="urn:microsoft.com/office/officeart/2018/2/layout/IconVerticalSolidList"/>
    <dgm:cxn modelId="{577D06CF-F57D-4BFE-8E8F-02D6E2CA5268}" srcId="{6901A7BC-80EA-436C-AAEE-908927FD5C35}" destId="{826B2DE8-1E2A-4D7E-A248-89F48C583C2F}" srcOrd="2" destOrd="0" parTransId="{24647E12-03BF-454E-96C5-F9AD3BA2BB03}" sibTransId="{340EBB3D-3A47-4FE0-9284-72221E7D5FD9}"/>
    <dgm:cxn modelId="{8D159BCF-9F3E-421B-8224-6CFD4FB4D149}" type="presOf" srcId="{B4ACFEA0-FF0E-430A-98D0-BE4C7B2A4329}" destId="{CCC91578-41A8-44DD-BDB8-4557E674086B}" srcOrd="0" destOrd="0" presId="urn:microsoft.com/office/officeart/2018/2/layout/IconVerticalSolidList"/>
    <dgm:cxn modelId="{80C431D5-58F0-4CD2-ACBD-B8B09DD63846}" srcId="{14603EC0-2528-4DC3-B6E3-92365CFDDD52}" destId="{7EEB2FE3-E149-49BF-B8DF-A6A9821FABE6}" srcOrd="0" destOrd="0" parTransId="{DC72213A-A572-401D-8ECC-7397E3D4F97E}" sibTransId="{D2FB45EC-35F1-4EF8-96B9-9D17272F7B9F}"/>
    <dgm:cxn modelId="{8147F4D6-26D2-42C4-BA1D-505285FB7EE3}" srcId="{6901A7BC-80EA-436C-AAEE-908927FD5C35}" destId="{B4ACFEA0-FF0E-430A-98D0-BE4C7B2A4329}" srcOrd="0" destOrd="0" parTransId="{6303BE7F-FAF9-48E4-BA3D-B7D76D208A06}" sibTransId="{A8AF6F69-0E23-45CD-BFF9-28DDB9C5F8FE}"/>
    <dgm:cxn modelId="{54058E19-DBDA-4751-A226-FC1CFA891683}" type="presParOf" srcId="{7B35101D-F152-4C2C-9187-0C186D1B416C}" destId="{F4552CD9-1AE4-484F-B8B2-BEEBDE836040}" srcOrd="0" destOrd="0" presId="urn:microsoft.com/office/officeart/2018/2/layout/IconVerticalSolidList"/>
    <dgm:cxn modelId="{3021AE72-00FD-4539-8D6B-EF568CEE6642}" type="presParOf" srcId="{F4552CD9-1AE4-484F-B8B2-BEEBDE836040}" destId="{84E9F294-8B5B-4342-AAAB-BF0C39468838}" srcOrd="0" destOrd="0" presId="urn:microsoft.com/office/officeart/2018/2/layout/IconVerticalSolidList"/>
    <dgm:cxn modelId="{AC117C33-18C0-46D6-B4B2-86F4904B4FF5}" type="presParOf" srcId="{F4552CD9-1AE4-484F-B8B2-BEEBDE836040}" destId="{D2A2A8FA-26B3-4640-BAB6-2B526F29EDCD}" srcOrd="1" destOrd="0" presId="urn:microsoft.com/office/officeart/2018/2/layout/IconVerticalSolidList"/>
    <dgm:cxn modelId="{FFB55850-F4F3-4AA3-BD95-2B1915A6695D}" type="presParOf" srcId="{F4552CD9-1AE4-484F-B8B2-BEEBDE836040}" destId="{94140AB3-FAAB-4717-B94B-554DAD7549F8}" srcOrd="2" destOrd="0" presId="urn:microsoft.com/office/officeart/2018/2/layout/IconVerticalSolidList"/>
    <dgm:cxn modelId="{7BE6526F-F80A-4A3F-8137-2D327C3C0A51}" type="presParOf" srcId="{F4552CD9-1AE4-484F-B8B2-BEEBDE836040}" destId="{CCC91578-41A8-44DD-BDB8-4557E674086B}" srcOrd="3" destOrd="0" presId="urn:microsoft.com/office/officeart/2018/2/layout/IconVerticalSolidList"/>
    <dgm:cxn modelId="{C739ABB3-0B94-4FA0-9094-86F9C1B12D89}" type="presParOf" srcId="{F4552CD9-1AE4-484F-B8B2-BEEBDE836040}" destId="{AAE98127-D94E-4F51-9B66-E541EB331067}" srcOrd="4" destOrd="0" presId="urn:microsoft.com/office/officeart/2018/2/layout/IconVerticalSolidList"/>
    <dgm:cxn modelId="{28E7ABB6-E62F-466A-B5B0-169A456326AC}" type="presParOf" srcId="{7B35101D-F152-4C2C-9187-0C186D1B416C}" destId="{9BF4E51B-58BA-4F6C-AD0E-99E97E4C7D0D}" srcOrd="1" destOrd="0" presId="urn:microsoft.com/office/officeart/2018/2/layout/IconVerticalSolidList"/>
    <dgm:cxn modelId="{D47FB60F-DC1B-4090-BD1B-E4DE63881DDC}" type="presParOf" srcId="{7B35101D-F152-4C2C-9187-0C186D1B416C}" destId="{144E3F06-AF5C-4BF4-BB90-381A236F1AEA}" srcOrd="2" destOrd="0" presId="urn:microsoft.com/office/officeart/2018/2/layout/IconVerticalSolidList"/>
    <dgm:cxn modelId="{A3A305CD-D09E-4D0C-A7A4-06C325956BE8}" type="presParOf" srcId="{144E3F06-AF5C-4BF4-BB90-381A236F1AEA}" destId="{6515F3C7-0C6E-42CB-BC0F-FEB859603A04}" srcOrd="0" destOrd="0" presId="urn:microsoft.com/office/officeart/2018/2/layout/IconVerticalSolidList"/>
    <dgm:cxn modelId="{071AACAA-6647-4153-ADBE-A91ECC5ECD2A}" type="presParOf" srcId="{144E3F06-AF5C-4BF4-BB90-381A236F1AEA}" destId="{BAACBAD4-8C39-4DDB-88DD-810E90D32FAC}" srcOrd="1" destOrd="0" presId="urn:microsoft.com/office/officeart/2018/2/layout/IconVerticalSolidList"/>
    <dgm:cxn modelId="{928ADD38-9446-4F17-AD02-2724618FFEE7}" type="presParOf" srcId="{144E3F06-AF5C-4BF4-BB90-381A236F1AEA}" destId="{C156BF7A-7180-4CC5-9AA2-0EB13C9E4DD3}" srcOrd="2" destOrd="0" presId="urn:microsoft.com/office/officeart/2018/2/layout/IconVerticalSolidList"/>
    <dgm:cxn modelId="{26BFF3CB-0A2E-4164-AEA8-860FB8401633}" type="presParOf" srcId="{144E3F06-AF5C-4BF4-BB90-381A236F1AEA}" destId="{E441C143-E14F-4944-B6C7-EF8861B05E72}" srcOrd="3" destOrd="0" presId="urn:microsoft.com/office/officeart/2018/2/layout/IconVerticalSolidList"/>
    <dgm:cxn modelId="{7C6BE81F-E16A-44BC-84FD-753391585A11}" type="presParOf" srcId="{144E3F06-AF5C-4BF4-BB90-381A236F1AEA}" destId="{C10FD3F7-D3EF-4701-BC47-A4992E59EDB5}" srcOrd="4" destOrd="0" presId="urn:microsoft.com/office/officeart/2018/2/layout/IconVerticalSolidList"/>
    <dgm:cxn modelId="{0613E8AE-A7D1-48E8-94E9-BADEC11CB2D9}" type="presParOf" srcId="{7B35101D-F152-4C2C-9187-0C186D1B416C}" destId="{50D51A07-6DFB-4027-8616-C645FEAB0EB6}" srcOrd="3" destOrd="0" presId="urn:microsoft.com/office/officeart/2018/2/layout/IconVerticalSolidList"/>
    <dgm:cxn modelId="{CA4068B9-F02B-42C0-A75F-914AA33A849B}" type="presParOf" srcId="{7B35101D-F152-4C2C-9187-0C186D1B416C}" destId="{CA76C152-4F62-4E56-8780-8BF0199B9D02}" srcOrd="4" destOrd="0" presId="urn:microsoft.com/office/officeart/2018/2/layout/IconVerticalSolidList"/>
    <dgm:cxn modelId="{687B016A-22CD-4FC8-8DC9-ECAD5EAC1A07}" type="presParOf" srcId="{CA76C152-4F62-4E56-8780-8BF0199B9D02}" destId="{EC3D9461-7EBB-4F74-8750-CDAF99CA5122}" srcOrd="0" destOrd="0" presId="urn:microsoft.com/office/officeart/2018/2/layout/IconVerticalSolidList"/>
    <dgm:cxn modelId="{54A1124F-F328-4A96-A6F1-E0B94ABE2A07}" type="presParOf" srcId="{CA76C152-4F62-4E56-8780-8BF0199B9D02}" destId="{2EA7EF47-5F82-47E1-9417-AB68BDC27C52}" srcOrd="1" destOrd="0" presId="urn:microsoft.com/office/officeart/2018/2/layout/IconVerticalSolidList"/>
    <dgm:cxn modelId="{FA03778F-1C55-4CF8-AF1C-C0E4C71D05DF}" type="presParOf" srcId="{CA76C152-4F62-4E56-8780-8BF0199B9D02}" destId="{86A17D32-38EB-430C-BF63-6854AE26ABFD}" srcOrd="2" destOrd="0" presId="urn:microsoft.com/office/officeart/2018/2/layout/IconVerticalSolidList"/>
    <dgm:cxn modelId="{A62B7F92-CAF6-44F7-846A-BCFAF4796564}" type="presParOf" srcId="{CA76C152-4F62-4E56-8780-8BF0199B9D02}" destId="{DE928252-4DD3-4864-B8F7-091BFB6A694C}" srcOrd="3" destOrd="0" presId="urn:microsoft.com/office/officeart/2018/2/layout/IconVerticalSolidList"/>
    <dgm:cxn modelId="{768FF07F-574D-4076-A2A0-841E7689D856}" type="presParOf" srcId="{CA76C152-4F62-4E56-8780-8BF0199B9D02}" destId="{0910C4D4-24DE-4183-9157-0259A917383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9F294-8B5B-4342-AAAB-BF0C39468838}">
      <dsp:nvSpPr>
        <dsp:cNvPr id="0" name=""/>
        <dsp:cNvSpPr/>
      </dsp:nvSpPr>
      <dsp:spPr>
        <a:xfrm>
          <a:off x="-223589" y="0"/>
          <a:ext cx="8271881" cy="8305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2A8FA-26B3-4640-BAB6-2B526F29EDCD}">
      <dsp:nvSpPr>
        <dsp:cNvPr id="0" name=""/>
        <dsp:cNvSpPr/>
      </dsp:nvSpPr>
      <dsp:spPr>
        <a:xfrm>
          <a:off x="27636" y="191485"/>
          <a:ext cx="456775" cy="4567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C91578-41A8-44DD-BDB8-4557E674086B}">
      <dsp:nvSpPr>
        <dsp:cNvPr id="0" name=""/>
        <dsp:cNvSpPr/>
      </dsp:nvSpPr>
      <dsp:spPr>
        <a:xfrm>
          <a:off x="735639" y="4622"/>
          <a:ext cx="3722346" cy="830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95" tIns="87895" rIns="87895" bIns="87895" numCol="1" spcCol="1270" anchor="ctr" anchorCtr="0">
          <a:noAutofit/>
        </a:bodyPr>
        <a:lstStyle/>
        <a:p>
          <a:pPr marL="0" lvl="0" indent="0" algn="l" defTabSz="1111250">
            <a:lnSpc>
              <a:spcPct val="90000"/>
            </a:lnSpc>
            <a:spcBef>
              <a:spcPct val="0"/>
            </a:spcBef>
            <a:spcAft>
              <a:spcPct val="35000"/>
            </a:spcAft>
            <a:buNone/>
          </a:pPr>
          <a:r>
            <a:rPr lang="fr-CA" sz="2500" b="1" kern="1200"/>
            <a:t>Mission</a:t>
          </a:r>
          <a:endParaRPr lang="en-US" sz="2500" kern="1200"/>
        </a:p>
      </dsp:txBody>
      <dsp:txXfrm>
        <a:off x="735639" y="4622"/>
        <a:ext cx="3722346" cy="830501"/>
      </dsp:txXfrm>
    </dsp:sp>
    <dsp:sp modelId="{AAE98127-D94E-4F51-9B66-E541EB331067}">
      <dsp:nvSpPr>
        <dsp:cNvPr id="0" name=""/>
        <dsp:cNvSpPr/>
      </dsp:nvSpPr>
      <dsp:spPr>
        <a:xfrm>
          <a:off x="4019838" y="38135"/>
          <a:ext cx="3812705" cy="812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28" tIns="87028" rIns="87028" bIns="87028" numCol="1" spcCol="1270" anchor="ctr" anchorCtr="0">
          <a:noAutofit/>
        </a:bodyPr>
        <a:lstStyle/>
        <a:p>
          <a:pPr marL="0" lvl="0" indent="0" algn="l" defTabSz="577850">
            <a:lnSpc>
              <a:spcPct val="90000"/>
            </a:lnSpc>
            <a:spcBef>
              <a:spcPct val="0"/>
            </a:spcBef>
            <a:spcAft>
              <a:spcPct val="35000"/>
            </a:spcAft>
            <a:buNone/>
          </a:pPr>
          <a:r>
            <a:rPr lang="fr-CA" sz="1300" kern="1200" dirty="0"/>
            <a:t>Contribuer au processus organisationnel (facultaire) d’amélioration continue des programmes d’études en pharmacie et en sciences pharmaceutiques. </a:t>
          </a:r>
          <a:endParaRPr lang="en-US" sz="1300" kern="1200" dirty="0"/>
        </a:p>
      </dsp:txBody>
      <dsp:txXfrm>
        <a:off x="4019838" y="38135"/>
        <a:ext cx="3812705" cy="812620"/>
      </dsp:txXfrm>
    </dsp:sp>
    <dsp:sp modelId="{6515F3C7-0C6E-42CB-BC0F-FEB859603A04}">
      <dsp:nvSpPr>
        <dsp:cNvPr id="0" name=""/>
        <dsp:cNvSpPr/>
      </dsp:nvSpPr>
      <dsp:spPr>
        <a:xfrm>
          <a:off x="-223589" y="1042749"/>
          <a:ext cx="8271881" cy="8305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CBAD4-8C39-4DDB-88DD-810E90D32FAC}">
      <dsp:nvSpPr>
        <dsp:cNvPr id="0" name=""/>
        <dsp:cNvSpPr/>
      </dsp:nvSpPr>
      <dsp:spPr>
        <a:xfrm>
          <a:off x="27636" y="1229612"/>
          <a:ext cx="456775" cy="4567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41C143-E14F-4944-B6C7-EF8861B05E72}">
      <dsp:nvSpPr>
        <dsp:cNvPr id="0" name=""/>
        <dsp:cNvSpPr/>
      </dsp:nvSpPr>
      <dsp:spPr>
        <a:xfrm>
          <a:off x="735639" y="1042749"/>
          <a:ext cx="3722346" cy="830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95" tIns="87895" rIns="87895" bIns="87895" numCol="1" spcCol="1270" anchor="ctr" anchorCtr="0">
          <a:noAutofit/>
        </a:bodyPr>
        <a:lstStyle/>
        <a:p>
          <a:pPr marL="0" lvl="0" indent="0" algn="l" defTabSz="1111250">
            <a:lnSpc>
              <a:spcPct val="90000"/>
            </a:lnSpc>
            <a:spcBef>
              <a:spcPct val="0"/>
            </a:spcBef>
            <a:spcAft>
              <a:spcPct val="35000"/>
            </a:spcAft>
            <a:buNone/>
          </a:pPr>
          <a:r>
            <a:rPr lang="fr-CA" sz="2500" b="1" kern="1200"/>
            <a:t>Vision</a:t>
          </a:r>
          <a:endParaRPr lang="en-US" sz="2500" kern="1200"/>
        </a:p>
      </dsp:txBody>
      <dsp:txXfrm>
        <a:off x="735639" y="1042749"/>
        <a:ext cx="3722346" cy="830501"/>
      </dsp:txXfrm>
    </dsp:sp>
    <dsp:sp modelId="{C10FD3F7-D3EF-4701-BC47-A4992E59EDB5}">
      <dsp:nvSpPr>
        <dsp:cNvPr id="0" name=""/>
        <dsp:cNvSpPr/>
      </dsp:nvSpPr>
      <dsp:spPr>
        <a:xfrm>
          <a:off x="4008929" y="1042749"/>
          <a:ext cx="4486540" cy="830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95" tIns="87895" rIns="87895" bIns="87895" numCol="1" spcCol="1270" anchor="ctr" anchorCtr="0">
          <a:noAutofit/>
        </a:bodyPr>
        <a:lstStyle/>
        <a:p>
          <a:pPr marL="0" lvl="0" indent="0" algn="l" defTabSz="577850">
            <a:lnSpc>
              <a:spcPct val="90000"/>
            </a:lnSpc>
            <a:spcBef>
              <a:spcPct val="0"/>
            </a:spcBef>
            <a:spcAft>
              <a:spcPct val="35000"/>
            </a:spcAft>
            <a:buNone/>
          </a:pPr>
          <a:r>
            <a:rPr lang="fr-CA" sz="1300" kern="1200" dirty="0"/>
            <a:t>Améliorer pour avancer, évaluer pour innover.</a:t>
          </a:r>
          <a:endParaRPr lang="en-US" sz="1300" kern="1200" dirty="0"/>
        </a:p>
      </dsp:txBody>
      <dsp:txXfrm>
        <a:off x="4008929" y="1042749"/>
        <a:ext cx="4486540" cy="830501"/>
      </dsp:txXfrm>
    </dsp:sp>
    <dsp:sp modelId="{EC3D9461-7EBB-4F74-8750-CDAF99CA5122}">
      <dsp:nvSpPr>
        <dsp:cNvPr id="0" name=""/>
        <dsp:cNvSpPr/>
      </dsp:nvSpPr>
      <dsp:spPr>
        <a:xfrm>
          <a:off x="-223589" y="2080876"/>
          <a:ext cx="8271881" cy="8305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A7EF47-5F82-47E1-9417-AB68BDC27C52}">
      <dsp:nvSpPr>
        <dsp:cNvPr id="0" name=""/>
        <dsp:cNvSpPr/>
      </dsp:nvSpPr>
      <dsp:spPr>
        <a:xfrm>
          <a:off x="27636" y="2267739"/>
          <a:ext cx="456775" cy="4567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928252-4DD3-4864-B8F7-091BFB6A694C}">
      <dsp:nvSpPr>
        <dsp:cNvPr id="0" name=""/>
        <dsp:cNvSpPr/>
      </dsp:nvSpPr>
      <dsp:spPr>
        <a:xfrm>
          <a:off x="735639" y="2080876"/>
          <a:ext cx="3722346" cy="830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95" tIns="87895" rIns="87895" bIns="87895" numCol="1" spcCol="1270" anchor="ctr" anchorCtr="0">
          <a:noAutofit/>
        </a:bodyPr>
        <a:lstStyle/>
        <a:p>
          <a:pPr marL="0" lvl="0" indent="0" algn="l" defTabSz="1111250">
            <a:lnSpc>
              <a:spcPct val="90000"/>
            </a:lnSpc>
            <a:spcBef>
              <a:spcPct val="0"/>
            </a:spcBef>
            <a:spcAft>
              <a:spcPct val="35000"/>
            </a:spcAft>
            <a:buNone/>
          </a:pPr>
          <a:r>
            <a:rPr lang="fr-CA" sz="2500" b="1" kern="1200"/>
            <a:t>Principales valeurs</a:t>
          </a:r>
          <a:endParaRPr lang="en-US" sz="2500" kern="1200"/>
        </a:p>
      </dsp:txBody>
      <dsp:txXfrm>
        <a:off x="735639" y="2080876"/>
        <a:ext cx="3722346" cy="830501"/>
      </dsp:txXfrm>
    </dsp:sp>
    <dsp:sp modelId="{0910C4D4-24DE-4183-9157-0259A9173833}">
      <dsp:nvSpPr>
        <dsp:cNvPr id="0" name=""/>
        <dsp:cNvSpPr/>
      </dsp:nvSpPr>
      <dsp:spPr>
        <a:xfrm>
          <a:off x="4080895" y="2080876"/>
          <a:ext cx="4342609" cy="830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95" tIns="87895" rIns="87895" bIns="87895" numCol="1" spcCol="1270" anchor="ctr" anchorCtr="0">
          <a:noAutofit/>
        </a:bodyPr>
        <a:lstStyle/>
        <a:p>
          <a:pPr marL="0" lvl="0" indent="0" algn="l" defTabSz="577850">
            <a:lnSpc>
              <a:spcPct val="90000"/>
            </a:lnSpc>
            <a:spcBef>
              <a:spcPct val="0"/>
            </a:spcBef>
            <a:spcAft>
              <a:spcPct val="35000"/>
            </a:spcAft>
            <a:buNone/>
          </a:pPr>
          <a:r>
            <a:rPr lang="fr-CA" sz="1300" kern="1200"/>
            <a:t>Rigueur</a:t>
          </a:r>
          <a:endParaRPr lang="en-US" sz="1300" kern="1200"/>
        </a:p>
        <a:p>
          <a:pPr marL="0" lvl="0" indent="0" algn="l" defTabSz="577850">
            <a:lnSpc>
              <a:spcPct val="90000"/>
            </a:lnSpc>
            <a:spcBef>
              <a:spcPct val="0"/>
            </a:spcBef>
            <a:spcAft>
              <a:spcPct val="35000"/>
            </a:spcAft>
            <a:buNone/>
          </a:pPr>
          <a:r>
            <a:rPr lang="fr-CA" sz="1300" kern="1200" dirty="0"/>
            <a:t>Agilité</a:t>
          </a:r>
          <a:endParaRPr lang="en-US" sz="1300" kern="1200" dirty="0"/>
        </a:p>
        <a:p>
          <a:pPr marL="0" lvl="0" indent="0" algn="l" defTabSz="577850">
            <a:lnSpc>
              <a:spcPct val="90000"/>
            </a:lnSpc>
            <a:spcBef>
              <a:spcPct val="0"/>
            </a:spcBef>
            <a:spcAft>
              <a:spcPct val="35000"/>
            </a:spcAft>
            <a:buNone/>
          </a:pPr>
          <a:r>
            <a:rPr lang="fr-CA" sz="1300" kern="1200"/>
            <a:t>Collaboration</a:t>
          </a:r>
          <a:endParaRPr lang="en-US" sz="1300" kern="1200"/>
        </a:p>
      </dsp:txBody>
      <dsp:txXfrm>
        <a:off x="4080895" y="2080876"/>
        <a:ext cx="4342609" cy="8305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fr-CA"/>
          </a:p>
        </p:txBody>
      </p:sp>
      <p:sp>
        <p:nvSpPr>
          <p:cNvPr id="3" name="Espace réservé de la date 2"/>
          <p:cNvSpPr>
            <a:spLocks noGrp="1"/>
          </p:cNvSpPr>
          <p:nvPr>
            <p:ph type="dt" sz="quarter" idx="1"/>
          </p:nvPr>
        </p:nvSpPr>
        <p:spPr>
          <a:xfrm>
            <a:off x="3978133" y="1"/>
            <a:ext cx="3043343" cy="467072"/>
          </a:xfrm>
          <a:prstGeom prst="rect">
            <a:avLst/>
          </a:prstGeom>
        </p:spPr>
        <p:txBody>
          <a:bodyPr vert="horz" lIns="93324" tIns="46662" rIns="93324" bIns="46662" rtlCol="0"/>
          <a:lstStyle>
            <a:lvl1pPr algn="r">
              <a:defRPr sz="1200"/>
            </a:lvl1pPr>
          </a:lstStyle>
          <a:p>
            <a:fld id="{E0AB7694-8D05-4A43-AF14-35B65AB07C99}" type="datetimeFigureOut">
              <a:rPr lang="fr-CA" smtClean="0"/>
              <a:t>2021-10-21</a:t>
            </a:fld>
            <a:endParaRPr lang="fr-CA"/>
          </a:p>
        </p:txBody>
      </p:sp>
      <p:sp>
        <p:nvSpPr>
          <p:cNvPr id="4" name="Espace réservé du pied de page 3"/>
          <p:cNvSpPr>
            <a:spLocks noGrp="1"/>
          </p:cNvSpPr>
          <p:nvPr>
            <p:ph type="ftr" sz="quarter" idx="2"/>
          </p:nvPr>
        </p:nvSpPr>
        <p:spPr>
          <a:xfrm>
            <a:off x="1" y="8842030"/>
            <a:ext cx="3043343" cy="467071"/>
          </a:xfrm>
          <a:prstGeom prst="rect">
            <a:avLst/>
          </a:prstGeom>
        </p:spPr>
        <p:txBody>
          <a:bodyPr vert="horz" lIns="93324" tIns="46662" rIns="93324" bIns="46662"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978133" y="8842030"/>
            <a:ext cx="3043343" cy="467071"/>
          </a:xfrm>
          <a:prstGeom prst="rect">
            <a:avLst/>
          </a:prstGeom>
        </p:spPr>
        <p:txBody>
          <a:bodyPr vert="horz" lIns="93324" tIns="46662" rIns="93324" bIns="46662" rtlCol="0" anchor="b"/>
          <a:lstStyle>
            <a:lvl1pPr algn="r">
              <a:defRPr sz="1200"/>
            </a:lvl1pPr>
          </a:lstStyle>
          <a:p>
            <a:fld id="{C6E66E76-F276-4725-AA97-DA285FA20A3C}" type="slidenum">
              <a:rPr lang="fr-CA" smtClean="0"/>
              <a:t>‹#›</a:t>
            </a:fld>
            <a:endParaRPr lang="fr-CA"/>
          </a:p>
        </p:txBody>
      </p:sp>
    </p:spTree>
    <p:extLst>
      <p:ext uri="{BB962C8B-B14F-4D97-AF65-F5344CB8AC3E}">
        <p14:creationId xmlns:p14="http://schemas.microsoft.com/office/powerpoint/2010/main" val="1559477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fr-CA"/>
          </a:p>
        </p:txBody>
      </p:sp>
      <p:sp>
        <p:nvSpPr>
          <p:cNvPr id="3" name="Espace réservé de la date 2"/>
          <p:cNvSpPr>
            <a:spLocks noGrp="1"/>
          </p:cNvSpPr>
          <p:nvPr>
            <p:ph type="dt" idx="1"/>
          </p:nvPr>
        </p:nvSpPr>
        <p:spPr>
          <a:xfrm>
            <a:off x="3978133" y="1"/>
            <a:ext cx="3043343" cy="467072"/>
          </a:xfrm>
          <a:prstGeom prst="rect">
            <a:avLst/>
          </a:prstGeom>
        </p:spPr>
        <p:txBody>
          <a:bodyPr vert="horz" lIns="93324" tIns="46662" rIns="93324" bIns="46662" rtlCol="0"/>
          <a:lstStyle>
            <a:lvl1pPr algn="r">
              <a:defRPr sz="1200"/>
            </a:lvl1pPr>
          </a:lstStyle>
          <a:p>
            <a:fld id="{811E07CA-7683-463D-8A86-22327DFB3FFA}" type="datetimeFigureOut">
              <a:rPr lang="fr-CA" smtClean="0"/>
              <a:t>2021-10-21</a:t>
            </a:fld>
            <a:endParaRPr lang="fr-CA"/>
          </a:p>
        </p:txBody>
      </p:sp>
      <p:sp>
        <p:nvSpPr>
          <p:cNvPr id="4" name="Espace réservé de l'image des diapositives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A"/>
          </a:p>
        </p:txBody>
      </p:sp>
      <p:sp>
        <p:nvSpPr>
          <p:cNvPr id="5" name="Espace réservé des notes 4"/>
          <p:cNvSpPr>
            <a:spLocks noGrp="1"/>
          </p:cNvSpPr>
          <p:nvPr>
            <p:ph type="body" sz="quarter" idx="3"/>
          </p:nvPr>
        </p:nvSpPr>
        <p:spPr>
          <a:xfrm>
            <a:off x="702310" y="4480003"/>
            <a:ext cx="5618480" cy="3665459"/>
          </a:xfrm>
          <a:prstGeom prst="rect">
            <a:avLst/>
          </a:prstGeom>
        </p:spPr>
        <p:txBody>
          <a:bodyPr vert="horz" lIns="93324" tIns="46662" rIns="93324" bIns="46662"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8842030"/>
            <a:ext cx="3043343" cy="467071"/>
          </a:xfrm>
          <a:prstGeom prst="rect">
            <a:avLst/>
          </a:prstGeom>
        </p:spPr>
        <p:txBody>
          <a:bodyPr vert="horz" lIns="93324" tIns="46662" rIns="93324" bIns="46662"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8133" y="8842030"/>
            <a:ext cx="3043343" cy="467071"/>
          </a:xfrm>
          <a:prstGeom prst="rect">
            <a:avLst/>
          </a:prstGeom>
        </p:spPr>
        <p:txBody>
          <a:bodyPr vert="horz" lIns="93324" tIns="46662" rIns="93324" bIns="46662" rtlCol="0" anchor="b"/>
          <a:lstStyle>
            <a:lvl1pPr algn="r">
              <a:defRPr sz="1200"/>
            </a:lvl1pPr>
          </a:lstStyle>
          <a:p>
            <a:fld id="{D97DD56C-59DF-4308-A43D-4840493903ED}" type="slidenum">
              <a:rPr lang="fr-CA" smtClean="0"/>
              <a:t>‹#›</a:t>
            </a:fld>
            <a:endParaRPr lang="fr-CA"/>
          </a:p>
        </p:txBody>
      </p:sp>
    </p:spTree>
    <p:extLst>
      <p:ext uri="{BB962C8B-B14F-4D97-AF65-F5344CB8AC3E}">
        <p14:creationId xmlns:p14="http://schemas.microsoft.com/office/powerpoint/2010/main" val="204467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Tous</a:t>
            </a:r>
            <a:r>
              <a:rPr lang="en-US" dirty="0"/>
              <a:t> les </a:t>
            </a:r>
            <a:r>
              <a:rPr lang="en-US" dirty="0" err="1"/>
              <a:t>autres</a:t>
            </a:r>
            <a:r>
              <a:rPr lang="en-US" dirty="0"/>
              <a:t> </a:t>
            </a:r>
            <a:r>
              <a:rPr lang="en-US" dirty="0" err="1"/>
              <a:t>programmes</a:t>
            </a:r>
            <a:r>
              <a:rPr lang="en-US" dirty="0"/>
              <a:t> font </a:t>
            </a:r>
            <a:r>
              <a:rPr lang="en-US" dirty="0" err="1"/>
              <a:t>l’objet</a:t>
            </a:r>
            <a:r>
              <a:rPr lang="en-US" dirty="0"/>
              <a:t> </a:t>
            </a:r>
            <a:r>
              <a:rPr lang="en-US" dirty="0" err="1"/>
              <a:t>d’évaluation</a:t>
            </a:r>
            <a:r>
              <a:rPr lang="en-US" dirty="0"/>
              <a:t> </a:t>
            </a:r>
            <a:r>
              <a:rPr lang="en-US" dirty="0" err="1"/>
              <a:t>périodique</a:t>
            </a:r>
            <a:r>
              <a:rPr lang="en-US" dirty="0"/>
              <a:t> par le BPQ</a:t>
            </a:r>
          </a:p>
        </p:txBody>
      </p:sp>
      <p:sp>
        <p:nvSpPr>
          <p:cNvPr id="4" name="Slide Number Placeholder 3"/>
          <p:cNvSpPr>
            <a:spLocks noGrp="1"/>
          </p:cNvSpPr>
          <p:nvPr>
            <p:ph type="sldNum" sz="quarter" idx="5"/>
          </p:nvPr>
        </p:nvSpPr>
        <p:spPr/>
        <p:txBody>
          <a:bodyPr/>
          <a:lstStyle/>
          <a:p>
            <a:fld id="{D97DD56C-59DF-4308-A43D-4840493903ED}" type="slidenum">
              <a:rPr lang="fr-CA" smtClean="0"/>
              <a:t>2</a:t>
            </a:fld>
            <a:endParaRPr lang="fr-CA"/>
          </a:p>
        </p:txBody>
      </p:sp>
    </p:spTree>
    <p:extLst>
      <p:ext uri="{BB962C8B-B14F-4D97-AF65-F5344CB8AC3E}">
        <p14:creationId xmlns:p14="http://schemas.microsoft.com/office/powerpoint/2010/main" val="52753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valeur</a:t>
            </a:r>
            <a:r>
              <a:rPr lang="en-US" dirty="0"/>
              <a:t> </a:t>
            </a:r>
            <a:r>
              <a:rPr lang="en-US" dirty="0" err="1"/>
              <a:t>ajoutée</a:t>
            </a:r>
            <a:r>
              <a:rPr lang="en-US" dirty="0"/>
              <a:t>: </a:t>
            </a:r>
            <a:r>
              <a:rPr lang="en-US" dirty="0" err="1"/>
              <a:t>établir</a:t>
            </a:r>
            <a:r>
              <a:rPr lang="en-US" dirty="0"/>
              <a:t> des liens entre </a:t>
            </a:r>
            <a:r>
              <a:rPr lang="en-US" dirty="0" err="1"/>
              <a:t>certains</a:t>
            </a:r>
            <a:r>
              <a:rPr lang="en-US" dirty="0"/>
              <a:t> </a:t>
            </a:r>
            <a:r>
              <a:rPr lang="en-US" dirty="0" err="1"/>
              <a:t>facteurs</a:t>
            </a:r>
            <a:r>
              <a:rPr lang="en-US" dirty="0"/>
              <a:t> </a:t>
            </a:r>
            <a:r>
              <a:rPr lang="en-US" dirty="0" err="1"/>
              <a:t>environnementaux</a:t>
            </a:r>
            <a:r>
              <a:rPr lang="en-US" dirty="0"/>
              <a:t>, </a:t>
            </a:r>
            <a:r>
              <a:rPr lang="en-US" dirty="0" err="1"/>
              <a:t>sociaux</a:t>
            </a:r>
            <a:r>
              <a:rPr lang="en-US" dirty="0"/>
              <a:t> et </a:t>
            </a:r>
            <a:r>
              <a:rPr lang="en-US" dirty="0" err="1"/>
              <a:t>personnels</a:t>
            </a:r>
            <a:r>
              <a:rPr lang="en-US" dirty="0"/>
              <a:t> sur le bien-</a:t>
            </a:r>
            <a:r>
              <a:rPr lang="en-US" dirty="0" err="1"/>
              <a:t>être</a:t>
            </a:r>
            <a:r>
              <a:rPr lang="en-US" dirty="0"/>
              <a:t> des </a:t>
            </a:r>
            <a:r>
              <a:rPr lang="en-US" dirty="0" err="1"/>
              <a:t>étudiants</a:t>
            </a:r>
            <a:r>
              <a:rPr lang="en-US" dirty="0"/>
              <a:t>; </a:t>
            </a:r>
            <a:r>
              <a:rPr lang="en-US" dirty="0" err="1"/>
              <a:t>réflexion</a:t>
            </a:r>
            <a:r>
              <a:rPr lang="en-US" dirty="0"/>
              <a:t> sur le concept de bien-</a:t>
            </a:r>
            <a:r>
              <a:rPr lang="en-US" dirty="0" err="1"/>
              <a:t>être</a:t>
            </a:r>
            <a:r>
              <a:rPr lang="en-US" dirty="0"/>
              <a:t>, sur les </a:t>
            </a:r>
            <a:r>
              <a:rPr lang="en-US" dirty="0" err="1"/>
              <a:t>enjeux</a:t>
            </a:r>
            <a:r>
              <a:rPr lang="en-US" dirty="0"/>
              <a:t> </a:t>
            </a:r>
            <a:r>
              <a:rPr lang="en-US" dirty="0" err="1"/>
              <a:t>méthodologiques</a:t>
            </a:r>
            <a:r>
              <a:rPr lang="en-US" dirty="0"/>
              <a:t> </a:t>
            </a:r>
            <a:r>
              <a:rPr lang="en-US" dirty="0" err="1"/>
              <a:t>à</a:t>
            </a:r>
            <a:r>
              <a:rPr lang="en-US" dirty="0"/>
              <a:t> </a:t>
            </a:r>
            <a:r>
              <a:rPr lang="en-US" dirty="0" err="1"/>
              <a:t>l'observer</a:t>
            </a:r>
            <a:r>
              <a:rPr lang="en-US" dirty="0"/>
              <a:t> </a:t>
            </a:r>
            <a:r>
              <a:rPr lang="en-US" dirty="0" err="1"/>
              <a:t>ou</a:t>
            </a:r>
            <a:r>
              <a:rPr lang="en-US" dirty="0"/>
              <a:t> le </a:t>
            </a:r>
            <a:r>
              <a:rPr lang="en-US" dirty="0" err="1"/>
              <a:t>mesurer</a:t>
            </a:r>
            <a:r>
              <a:rPr lang="en-US" dirty="0"/>
              <a:t>, sur les </a:t>
            </a:r>
            <a:r>
              <a:rPr lang="en-US" dirty="0" err="1"/>
              <a:t>stratégies</a:t>
            </a:r>
            <a:r>
              <a:rPr lang="en-US" dirty="0"/>
              <a:t> </a:t>
            </a:r>
            <a:r>
              <a:rPr lang="en-US" dirty="0" err="1"/>
              <a:t>d'intervention</a:t>
            </a:r>
            <a:r>
              <a:rPr lang="en-US" dirty="0"/>
              <a:t> </a:t>
            </a:r>
            <a:r>
              <a:rPr lang="en-US" dirty="0" err="1"/>
              <a:t>possibles</a:t>
            </a:r>
            <a:r>
              <a:rPr lang="en-US" dirty="0"/>
              <a:t> </a:t>
            </a:r>
            <a:r>
              <a:rPr lang="en-US" dirty="0" err="1"/>
              <a:t>en</a:t>
            </a:r>
            <a:r>
              <a:rPr lang="en-US" dirty="0"/>
              <a:t> </a:t>
            </a:r>
            <a:r>
              <a:rPr lang="en-US" dirty="0" err="1"/>
              <a:t>contexte</a:t>
            </a:r>
            <a:r>
              <a:rPr lang="en-US" dirty="0"/>
              <a:t> </a:t>
            </a:r>
            <a:r>
              <a:rPr lang="en-US" dirty="0" err="1"/>
              <a:t>éducatif</a:t>
            </a:r>
            <a:r>
              <a:rPr lang="en-US" dirty="0"/>
              <a:t>. </a:t>
            </a:r>
          </a:p>
          <a:p>
            <a:endParaRPr lang="en-US" dirty="0"/>
          </a:p>
          <a:p>
            <a:r>
              <a:rPr lang="en-US" dirty="0"/>
              <a:t>25 questions</a:t>
            </a:r>
          </a:p>
          <a:p>
            <a:r>
              <a:rPr lang="en-US" dirty="0"/>
              <a:t>15 questions</a:t>
            </a:r>
          </a:p>
          <a:p>
            <a:r>
              <a:rPr lang="en-US" dirty="0"/>
              <a:t>Questions </a:t>
            </a:r>
            <a:r>
              <a:rPr lang="en-US" dirty="0" err="1"/>
              <a:t>démographiques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16</a:t>
            </a:fld>
            <a:endParaRPr lang="fr-CA"/>
          </a:p>
        </p:txBody>
      </p:sp>
    </p:spTree>
    <p:extLst>
      <p:ext uri="{BB962C8B-B14F-4D97-AF65-F5344CB8AC3E}">
        <p14:creationId xmlns:p14="http://schemas.microsoft.com/office/powerpoint/2010/main" val="3351842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enjeux</a:t>
            </a:r>
            <a:r>
              <a:rPr lang="en-US" dirty="0"/>
              <a:t>: </a:t>
            </a:r>
            <a:r>
              <a:rPr lang="en-US" dirty="0" err="1"/>
              <a:t>une</a:t>
            </a:r>
            <a:r>
              <a:rPr lang="en-US" dirty="0"/>
              <a:t> relation commence </a:t>
            </a:r>
            <a:r>
              <a:rPr lang="en-US" dirty="0" err="1"/>
              <a:t>à</a:t>
            </a:r>
            <a:r>
              <a:rPr lang="en-US" dirty="0"/>
              <a:t> </a:t>
            </a:r>
            <a:r>
              <a:rPr lang="en-US" dirty="0" err="1"/>
              <a:t>s'établir</a:t>
            </a:r>
            <a:r>
              <a:rPr lang="en-US" dirty="0"/>
              <a:t> </a:t>
            </a:r>
            <a:r>
              <a:rPr lang="en-US" dirty="0" err="1"/>
              <a:t>en</a:t>
            </a:r>
            <a:r>
              <a:rPr lang="en-US" dirty="0"/>
              <a:t> le BEAC et les </a:t>
            </a:r>
            <a:r>
              <a:rPr lang="en-US" dirty="0" err="1"/>
              <a:t>acteurs</a:t>
            </a:r>
            <a:r>
              <a:rPr lang="en-US" dirty="0"/>
              <a:t> terrains; </a:t>
            </a:r>
            <a:r>
              <a:rPr lang="en-US" dirty="0" err="1"/>
              <a:t>difficulté</a:t>
            </a:r>
            <a:r>
              <a:rPr lang="en-US" dirty="0"/>
              <a:t> </a:t>
            </a:r>
            <a:r>
              <a:rPr lang="en-US" dirty="0" err="1"/>
              <a:t>à</a:t>
            </a:r>
            <a:r>
              <a:rPr lang="en-US" dirty="0"/>
              <a:t> faire </a:t>
            </a:r>
            <a:r>
              <a:rPr lang="en-US" dirty="0" err="1"/>
              <a:t>comprendre</a:t>
            </a:r>
            <a:r>
              <a:rPr lang="en-US" dirty="0"/>
              <a:t> son </a:t>
            </a:r>
            <a:r>
              <a:rPr lang="en-US" dirty="0" err="1"/>
              <a:t>rôle</a:t>
            </a:r>
            <a:r>
              <a:rPr lang="en-US" dirty="0"/>
              <a:t> et son </a:t>
            </a:r>
            <a:r>
              <a:rPr lang="en-US" dirty="0" err="1"/>
              <a:t>mandat</a:t>
            </a:r>
            <a:r>
              <a:rPr lang="en-US" dirty="0"/>
              <a:t>; </a:t>
            </a:r>
            <a:r>
              <a:rPr lang="en-US" dirty="0" err="1"/>
              <a:t>difficulté</a:t>
            </a:r>
            <a:r>
              <a:rPr lang="en-US" dirty="0"/>
              <a:t> </a:t>
            </a:r>
            <a:r>
              <a:rPr lang="en-US" dirty="0" err="1"/>
              <a:t>à</a:t>
            </a:r>
            <a:r>
              <a:rPr lang="en-US" dirty="0"/>
              <a:t> mobiliser les </a:t>
            </a:r>
            <a:r>
              <a:rPr lang="en-US" dirty="0" err="1"/>
              <a:t>acteurs</a:t>
            </a:r>
            <a:r>
              <a:rPr lang="en-US" dirty="0"/>
              <a:t> terrains, difficult </a:t>
            </a:r>
            <a:r>
              <a:rPr lang="en-US" dirty="0" err="1"/>
              <a:t>à</a:t>
            </a:r>
            <a:r>
              <a:rPr lang="en-US" dirty="0"/>
              <a:t> clarifier les le </a:t>
            </a:r>
            <a:r>
              <a:rPr lang="en-US" dirty="0" err="1"/>
              <a:t>modèle</a:t>
            </a:r>
            <a:r>
              <a:rPr lang="en-US" dirty="0"/>
              <a:t> de leadership de </a:t>
            </a:r>
            <a:r>
              <a:rPr lang="en-US" dirty="0" err="1"/>
              <a:t>projet</a:t>
            </a:r>
            <a:r>
              <a:rPr lang="en-US" dirty="0"/>
              <a:t>, le </a:t>
            </a:r>
            <a:r>
              <a:rPr lang="en-US" dirty="0" err="1"/>
              <a:t>rôle</a:t>
            </a:r>
            <a:r>
              <a:rPr lang="en-US" dirty="0"/>
              <a:t> </a:t>
            </a:r>
            <a:r>
              <a:rPr lang="en-US" dirty="0" err="1"/>
              <a:t>respectif</a:t>
            </a:r>
            <a:r>
              <a:rPr lang="en-US" dirty="0"/>
              <a:t> du BAC vs les </a:t>
            </a:r>
            <a:r>
              <a:rPr lang="en-US" dirty="0" err="1"/>
              <a:t>entités</a:t>
            </a:r>
            <a:r>
              <a:rPr lang="en-US" dirty="0"/>
              <a:t> </a:t>
            </a:r>
            <a:r>
              <a:rPr lang="en-US" dirty="0" err="1"/>
              <a:t>programmes</a:t>
            </a:r>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17</a:t>
            </a:fld>
            <a:endParaRPr lang="fr-CA"/>
          </a:p>
        </p:txBody>
      </p:sp>
    </p:spTree>
    <p:extLst>
      <p:ext uri="{BB962C8B-B14F-4D97-AF65-F5344CB8AC3E}">
        <p14:creationId xmlns:p14="http://schemas.microsoft.com/office/powerpoint/2010/main" val="3654318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CA" dirty="0"/>
              <a:t>Après un an, le Bureau a développé des outils pour soutenir l’évaluation et l’amélioration continue.</a:t>
            </a:r>
          </a:p>
          <a:p>
            <a:pPr marL="285750" indent="-285750">
              <a:buFont typeface="Arial" panose="020B0604020202020204" pitchFamily="34" charset="0"/>
              <a:buChar char="•"/>
            </a:pPr>
            <a:r>
              <a:rPr lang="fr-CA" dirty="0"/>
              <a:t>L’objectif est de pouvoir soutenir la prise de décision, de manière proactive et objective, basée sur des données probantes.</a:t>
            </a:r>
          </a:p>
          <a:p>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18</a:t>
            </a:fld>
            <a:endParaRPr lang="fr-CA"/>
          </a:p>
        </p:txBody>
      </p:sp>
    </p:spTree>
    <p:extLst>
      <p:ext uri="{BB962C8B-B14F-4D97-AF65-F5344CB8AC3E}">
        <p14:creationId xmlns:p14="http://schemas.microsoft.com/office/powerpoint/2010/main" val="2615863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CA" dirty="0"/>
              <a:t>Centralisation des ressources</a:t>
            </a:r>
          </a:p>
          <a:p>
            <a:pPr marL="825737" lvl="1" indent="-285750"/>
            <a:r>
              <a:rPr lang="fr-CA" dirty="0"/>
              <a:t>Nomination d’une professeure responsable.</a:t>
            </a:r>
          </a:p>
          <a:p>
            <a:pPr marL="825737" lvl="1" indent="-285750"/>
            <a:r>
              <a:rPr lang="fr-CA" dirty="0"/>
              <a:t>Embauche d’une spécialiste en évaluation.</a:t>
            </a:r>
          </a:p>
          <a:p>
            <a:pPr marL="285750" indent="-285750">
              <a:buFont typeface="Arial" panose="020B0604020202020204" pitchFamily="34" charset="0"/>
              <a:buChar char="•"/>
            </a:pPr>
            <a:r>
              <a:rPr lang="fr-CA" dirty="0"/>
              <a:t>Développement d’un cadre directeur du Bureau.</a:t>
            </a:r>
            <a:endParaRPr lang="fr-FR" dirty="0"/>
          </a:p>
          <a:p>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4</a:t>
            </a:fld>
            <a:endParaRPr lang="fr-CA"/>
          </a:p>
        </p:txBody>
      </p:sp>
    </p:spTree>
    <p:extLst>
      <p:ext uri="{BB962C8B-B14F-4D97-AF65-F5344CB8AC3E}">
        <p14:creationId xmlns:p14="http://schemas.microsoft.com/office/powerpoint/2010/main" val="120894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dirty="0">
                <a:effectLst/>
                <a:latin typeface="Calibri" panose="020F0502020204030204" pitchFamily="34" charset="0"/>
                <a:ea typeface="Times New Roman" panose="02020603050405020304" pitchFamily="18" charset="0"/>
                <a:cs typeface="Calibri" panose="020F0502020204030204" pitchFamily="34" charset="0"/>
              </a:rPr>
              <a:t>Vice-doyenne aux études de premier cycle (Nathalie </a:t>
            </a:r>
            <a:r>
              <a:rPr lang="fr-FR" sz="1200" b="1" dirty="0" err="1">
                <a:effectLst/>
                <a:latin typeface="Calibri" panose="020F0502020204030204" pitchFamily="34" charset="0"/>
                <a:ea typeface="Times New Roman" panose="02020603050405020304" pitchFamily="18" charset="0"/>
                <a:cs typeface="Calibri" panose="020F0502020204030204" pitchFamily="34" charset="0"/>
              </a:rPr>
              <a:t>Letarte</a:t>
            </a:r>
            <a:r>
              <a:rPr lang="fr-FR" sz="1200" b="1" dirty="0">
                <a:effectLst/>
                <a:latin typeface="Calibri" panose="020F0502020204030204" pitchFamily="34" charset="0"/>
                <a:ea typeface="Times New Roman" panose="02020603050405020304" pitchFamily="18" charset="0"/>
                <a:cs typeface="Calibri" panose="020F0502020204030204" pitchFamily="34" charset="0"/>
              </a:rPr>
              <a:t>)</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Approuve le mandat, les orientations du Bureau et ses objectifs spécifiques annuels.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Soutien le Bureau dans la réalisation de son mandat.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Voit à la promotion et au rayonnement du Bureau.</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Facilite le lien entre le Bureau et les autres instances facultaires, universitaires et ses partenaires (ex : OPQ, AFPC).</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200" dirty="0">
                <a:effectLst/>
                <a:latin typeface="Calibri" panose="020F0502020204030204" pitchFamily="34" charset="0"/>
                <a:ea typeface="Times New Roman" panose="02020603050405020304" pitchFamily="18" charset="0"/>
                <a:cs typeface="Calibri" panose="020F0502020204030204" pitchFamily="34" charset="0"/>
              </a:rPr>
              <a:t> </a:t>
            </a:r>
            <a:r>
              <a:rPr lang="fr-FR" sz="1200" b="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Professeur responsable du bureau (Marie-France Beauchesne)</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Calibri" panose="020F0502020204030204" pitchFamily="34" charset="0"/>
              <a:buChar char="-"/>
            </a:pPr>
            <a:r>
              <a:rPr lang="fr-CA" sz="1200" dirty="0">
                <a:effectLst/>
                <a:latin typeface="Calibri" panose="020F0502020204030204" pitchFamily="34" charset="0"/>
                <a:ea typeface="Calibri" panose="020F0502020204030204" pitchFamily="34" charset="0"/>
                <a:cs typeface="Calibri" panose="020F0502020204030204" pitchFamily="34" charset="0"/>
              </a:rPr>
              <a:t>Développe les orientations du Bureau et définit ses objectifs annuels, en collaboration avec l’équipe.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Calibri" panose="020F0502020204030204" pitchFamily="34" charset="0"/>
              <a:buChar char="-"/>
            </a:pPr>
            <a:r>
              <a:rPr lang="fr-CA" sz="1200" dirty="0">
                <a:effectLst/>
                <a:latin typeface="Calibri" panose="020F0502020204030204" pitchFamily="34" charset="0"/>
                <a:ea typeface="Calibri" panose="020F0502020204030204" pitchFamily="34" charset="0"/>
                <a:cs typeface="Calibri" panose="020F0502020204030204" pitchFamily="34" charset="0"/>
              </a:rPr>
              <a:t>Soutien les membres du Bureau dans la réalisation des projets de surveillance, d’analyse, et d’évaluation de la qualité des programmes d’étude.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CA" sz="1200" dirty="0">
                <a:effectLst/>
                <a:latin typeface="Calibri" panose="020F0502020204030204" pitchFamily="34" charset="0"/>
                <a:ea typeface="Calibri" panose="020F0502020204030204" pitchFamily="34" charset="0"/>
                <a:cs typeface="Calibri" panose="020F0502020204030204" pitchFamily="34" charset="0"/>
              </a:rPr>
              <a:t>Élabore et mène des projets </a:t>
            </a:r>
            <a:r>
              <a:rPr lang="fr-FR" sz="1200" dirty="0">
                <a:effectLst/>
                <a:latin typeface="Calibri" panose="020F0502020204030204" pitchFamily="34" charset="0"/>
                <a:ea typeface="Calibri" panose="020F0502020204030204" pitchFamily="34" charset="0"/>
                <a:cs typeface="Calibri" panose="020F0502020204030204" pitchFamily="34" charset="0"/>
              </a:rPr>
              <a:t>d’évaluation et d’amélioration continue de la qualité des programmes</a:t>
            </a:r>
            <a:r>
              <a:rPr lang="fr-CA" sz="1200" dirty="0">
                <a:effectLst/>
                <a:latin typeface="Calibri" panose="020F0502020204030204" pitchFamily="34" charset="0"/>
                <a:ea typeface="Calibri" panose="020F0502020204030204" pitchFamily="34" charset="0"/>
                <a:cs typeface="Calibri" panose="020F0502020204030204" pitchFamily="34" charset="0"/>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Communique les réalisations du Bureau et le représente auprès des instances facultaires, universitaires et de ses partenaires</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fr-FR" sz="1200" b="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Conseillère en programme d’études  (Myriam </a:t>
            </a:r>
            <a:r>
              <a:rPr lang="fr-FR" sz="1200" b="1" dirty="0" err="1">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Grefford</a:t>
            </a:r>
            <a:r>
              <a:rPr lang="fr-FR" sz="1200" b="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Surveille les processus d’évaluation périodique et d’agrément des programmes d’études de la Faculté de pharmacie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Analyse les enjeux sur la gouvernance des programmes d’études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Facilite la mobilisation, l’engagement et la gestion du changement dans la détermination et la mise en œuvre  des interventions visant l’amélioration continue des programmes d’études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Communique l’état d’avancement des projets d’évaluation et d’amélioration continue du Bureau à la vice-doyenne aux études de premier cycle ainsi qu’au vice-doyen aux études supérieures dans le cadre des rencontres statutaires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Communique les besoins en évaluation et en amélioration continue des programmes d’études identifiés par la vice-doyenne aux études de premier cycle ainsi que le vice doyen aux études supérieures aux membres du Bureau</a:t>
            </a:r>
            <a:r>
              <a:rPr lang="fr-FR" sz="1200" b="1" dirty="0">
                <a:effectLst/>
                <a:latin typeface="Calibri" panose="020F0502020204030204" pitchFamily="34" charset="0"/>
                <a:ea typeface="Times New Roman" panose="02020603050405020304" pitchFamily="18" charset="0"/>
                <a:cs typeface="Calibri" panose="020F0502020204030204" pitchFamily="34" charset="0"/>
              </a:rPr>
              <a:t>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fr-FR" sz="1200" b="1" dirty="0">
                <a:effectLst/>
                <a:latin typeface="Calibri" panose="020F0502020204030204" pitchFamily="34" charset="0"/>
                <a:ea typeface="Times New Roman" panose="02020603050405020304" pitchFamily="18" charset="0"/>
                <a:cs typeface="Calibri" panose="020F0502020204030204" pitchFamily="34" charset="0"/>
              </a:rPr>
              <a:t>Conseiller en évaluation et en pédagogie - (Gilles Leclerc</a:t>
            </a:r>
            <a:r>
              <a:rPr lang="fr-FR" sz="1200" dirty="0">
                <a:effectLst/>
                <a:latin typeface="Calibri" panose="020F0502020204030204" pitchFamily="34" charset="0"/>
                <a:ea typeface="Times New Roman" panose="02020603050405020304" pitchFamily="18" charset="0"/>
                <a:cs typeface="Calibri" panose="020F0502020204030204" pitchFamily="34" charset="0"/>
              </a:rPr>
              <a:t>)</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Century Gothic" panose="020B0502020202020204" pitchFamily="34" charset="0"/>
              <a:buChar char="-"/>
            </a:pPr>
            <a:r>
              <a:rPr lang="fr-CA" sz="1200" dirty="0">
                <a:effectLst/>
                <a:latin typeface="Calibri" panose="020F0502020204030204" pitchFamily="34" charset="0"/>
                <a:ea typeface="Calibri" panose="020F0502020204030204" pitchFamily="34" charset="0"/>
                <a:cs typeface="Times New Roman" panose="02020603050405020304" pitchFamily="18" charset="0"/>
              </a:rPr>
              <a:t>Surveille les enjeux émergeants en éducation des sciences de la santé.</a:t>
            </a:r>
            <a:r>
              <a:rPr lang="fr-CA" sz="1200" dirty="0">
                <a:effectLst/>
                <a:latin typeface="Calibri" panose="020F0502020204030204" pitchFamily="34" charset="0"/>
                <a:ea typeface="Calibri" panose="020F0502020204030204" pitchFamily="34" charset="0"/>
                <a:cs typeface="Calibri" panose="020F0502020204030204" pitchFamily="34" charset="0"/>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Analyse des problématiques reliées à la qualité des programmes.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Conseille et appuie les équipes programmes et les sous-comités pédagogiques dans l’identification et la mise en œuvre de méthodes pédagogiques et d’évaluation des apprentissages.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Planifie et réalise des projets d’évaluation et d’amélioration continue de la qualité des programmes.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CA" sz="1200" dirty="0">
                <a:effectLst/>
                <a:latin typeface="Calibri" panose="020F0502020204030204" pitchFamily="34" charset="0"/>
                <a:ea typeface="Calibri" panose="020F0502020204030204" pitchFamily="34" charset="0"/>
                <a:cs typeface="Times New Roman" panose="02020603050405020304" pitchFamily="18" charset="0"/>
              </a:rPr>
              <a:t>Communique les réalisations et les innovations en lien avec les </a:t>
            </a:r>
            <a:r>
              <a:rPr lang="fr-FR" sz="1200" dirty="0">
                <a:effectLst/>
                <a:latin typeface="Calibri" panose="020F0502020204030204" pitchFamily="34" charset="0"/>
                <a:ea typeface="Calibri" panose="020F0502020204030204" pitchFamily="34" charset="0"/>
                <a:cs typeface="Calibri" panose="020F0502020204030204" pitchFamily="34" charset="0"/>
              </a:rPr>
              <a:t>méthodes pédagogiques et d’évaluation des apprentissages</a:t>
            </a:r>
            <a:r>
              <a:rPr lang="fr-CA" sz="1200" dirty="0">
                <a:effectLst/>
                <a:latin typeface="Calibri" panose="020F0502020204030204" pitchFamily="34" charset="0"/>
                <a:ea typeface="Calibri" panose="020F0502020204030204" pitchFamily="34" charset="0"/>
                <a:cs typeface="Times New Roman" panose="02020603050405020304" pitchFamily="18" charset="0"/>
              </a:rPr>
              <a:t>.</a:t>
            </a:r>
            <a:r>
              <a:rPr lang="fr-FR" sz="1200" dirty="0">
                <a:effectLst/>
                <a:latin typeface="Calibri" panose="020F0502020204030204" pitchFamily="34" charset="0"/>
                <a:ea typeface="Times New Roman" panose="02020603050405020304" pitchFamily="18" charset="0"/>
                <a:cs typeface="Calibri" panose="020F0502020204030204" pitchFamily="34" charset="0"/>
              </a:rPr>
              <a:t>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600"/>
              </a:spcAft>
            </a:pPr>
            <a:r>
              <a:rPr lang="fr-FR" sz="1200" b="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a:t>
            </a:r>
            <a:r>
              <a:rPr lang="fr-FR" sz="1200" b="1" dirty="0">
                <a:effectLst/>
                <a:latin typeface="Calibri" panose="020F0502020204030204" pitchFamily="34" charset="0"/>
                <a:ea typeface="Times New Roman" panose="02020603050405020304" pitchFamily="18" charset="0"/>
                <a:cs typeface="Calibri" panose="020F0502020204030204" pitchFamily="34" charset="0"/>
              </a:rPr>
              <a:t>pécialiste en évaluation continue des programmes – (Nathalie Dubois)</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Surveille l’évolution des indicateurs de qualité des programmes d’études.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Analyse les enjeux reliés à l’évaluation de la qualité des programmes.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Conseille et appuie les équipes programmes et les sous-comités pédagogiques en termes d’évaluation continue des programmes..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FR" sz="1200" dirty="0">
                <a:effectLst/>
                <a:latin typeface="Calibri" panose="020F0502020204030204" pitchFamily="34" charset="0"/>
                <a:ea typeface="Calibri" panose="020F0502020204030204" pitchFamily="34" charset="0"/>
                <a:cs typeface="Calibri" panose="020F0502020204030204" pitchFamily="34" charset="0"/>
              </a:rPr>
              <a:t>Planifie et réalise des projets d’évaluation et d’amélioration continue de la qualité des programmes.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entury Gothic" panose="020B0502020202020204" pitchFamily="34" charset="0"/>
              <a:buChar char="-"/>
            </a:pPr>
            <a:r>
              <a:rPr lang="fr-CA" sz="1200" dirty="0">
                <a:effectLst/>
                <a:latin typeface="Calibri" panose="020F0502020204030204" pitchFamily="34" charset="0"/>
                <a:ea typeface="Calibri" panose="020F0502020204030204" pitchFamily="34" charset="0"/>
                <a:cs typeface="Times New Roman" panose="02020603050405020304" pitchFamily="18" charset="0"/>
              </a:rPr>
              <a:t>Communique les réalisations et les innovations en lien avec l’évaluation continue des programmes.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br>
              <a:rPr lang="fr-FR" sz="1200" dirty="0">
                <a:effectLst/>
                <a:latin typeface="Calibri" panose="020F0502020204030204" pitchFamily="34" charset="0"/>
                <a:ea typeface="Times New Roman" panose="02020603050405020304" pitchFamily="18" charset="0"/>
              </a:rPr>
            </a:br>
            <a:r>
              <a:rPr lang="fr-FR" sz="1200" dirty="0">
                <a:effectLst/>
                <a:latin typeface="Calibri" panose="020F0502020204030204" pitchFamily="34" charset="0"/>
                <a:ea typeface="Times New Roman" panose="02020603050405020304" pitchFamily="18" charset="0"/>
                <a:cs typeface="Calibri" panose="020F0502020204030204" pitchFamily="34" charset="0"/>
              </a:rPr>
              <a:t> </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5</a:t>
            </a:fld>
            <a:endParaRPr lang="fr-CA"/>
          </a:p>
        </p:txBody>
      </p:sp>
    </p:spTree>
    <p:extLst>
      <p:ext uri="{BB962C8B-B14F-4D97-AF65-F5344CB8AC3E}">
        <p14:creationId xmlns:p14="http://schemas.microsoft.com/office/powerpoint/2010/main" val="314835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Les quatre principales orientations qui découlent de ce mandat sont de:</a:t>
            </a:r>
          </a:p>
          <a:p>
            <a:endParaRPr lang="fr-FR" dirty="0"/>
          </a:p>
        </p:txBody>
      </p:sp>
      <p:sp>
        <p:nvSpPr>
          <p:cNvPr id="4" name="Espace réservé du numéro de diapositive 3"/>
          <p:cNvSpPr>
            <a:spLocks noGrp="1"/>
          </p:cNvSpPr>
          <p:nvPr>
            <p:ph type="sldNum" sz="quarter" idx="5"/>
          </p:nvPr>
        </p:nvSpPr>
        <p:spPr/>
        <p:txBody>
          <a:bodyPr/>
          <a:lstStyle/>
          <a:p>
            <a:fld id="{5D17F909-62C0-0840-94F4-52C27DA41A90}" type="slidenum">
              <a:rPr lang="fr-FR" smtClean="0"/>
              <a:t>7</a:t>
            </a:fld>
            <a:endParaRPr lang="fr-FR"/>
          </a:p>
        </p:txBody>
      </p:sp>
    </p:spTree>
    <p:extLst>
      <p:ext uri="{BB962C8B-B14F-4D97-AF65-F5344CB8AC3E}">
        <p14:creationId xmlns:p14="http://schemas.microsoft.com/office/powerpoint/2010/main" val="217765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Le Bureau s’appuie sur le  cycle de la qualité des programmes (tiré du Cadre directeur de </a:t>
            </a:r>
            <a:r>
              <a:rPr lang="fr-CA" sz="1800" dirty="0">
                <a:effectLst/>
                <a:latin typeface="Calibri" panose="020F0502020204030204" pitchFamily="34" charset="0"/>
                <a:ea typeface="Times New Roman" panose="02020603050405020304" pitchFamily="18" charset="0"/>
                <a:cs typeface="Calibri" panose="020F0502020204030204" pitchFamily="34" charset="0"/>
              </a:rPr>
              <a:t>la promotion et l’amélioration continue de la qualité</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2019) pour définir sa contribution à l’évaluation et à l’amélioration continue des programmes. La démarche proposée (figure 1.0) traduit un processus de fonctions organisationnelles indépendantes, successives et itératives dont la mise en </a:t>
            </a:r>
            <a:r>
              <a:rPr lang="fr-CA" sz="1800" dirty="0" err="1">
                <a:effectLst/>
                <a:latin typeface="Calibri" panose="020F0502020204030204" pitchFamily="34" charset="0"/>
                <a:ea typeface="Times New Roman" panose="02020603050405020304" pitchFamily="18" charset="0"/>
                <a:cs typeface="Times New Roman" panose="02020603050405020304" pitchFamily="18" charset="0"/>
              </a:rPr>
              <a:t>oeuvre</a:t>
            </a: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 favorise l’amélioration continue des programmes d’études.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8</a:t>
            </a:fld>
            <a:endParaRPr lang="fr-CA"/>
          </a:p>
        </p:txBody>
      </p:sp>
    </p:spTree>
    <p:extLst>
      <p:ext uri="{BB962C8B-B14F-4D97-AF65-F5344CB8AC3E}">
        <p14:creationId xmlns:p14="http://schemas.microsoft.com/office/powerpoint/2010/main" val="391811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Exemples</a:t>
            </a:r>
            <a:r>
              <a:rPr lang="en-US" dirty="0"/>
              <a:t>:</a:t>
            </a:r>
          </a:p>
          <a:p>
            <a:r>
              <a:rPr lang="en-US" dirty="0" err="1"/>
              <a:t>Surveiller</a:t>
            </a:r>
            <a:r>
              <a:rPr lang="en-US" dirty="0"/>
              <a:t>:</a:t>
            </a:r>
          </a:p>
          <a:p>
            <a:pPr marL="171450" indent="-171450">
              <a:buFont typeface="Arial" panose="020B0604020202020204" pitchFamily="34" charset="0"/>
              <a:buChar char="•"/>
            </a:pPr>
            <a:r>
              <a:rPr lang="en-US" dirty="0"/>
              <a:t>Proposer des </a:t>
            </a:r>
            <a:r>
              <a:rPr lang="en-US" dirty="0" err="1"/>
              <a:t>indicateurs</a:t>
            </a:r>
            <a:endParaRPr lang="en-US" dirty="0"/>
          </a:p>
          <a:p>
            <a:pPr marL="171450" indent="-171450">
              <a:buFont typeface="Arial" panose="020B0604020202020204" pitchFamily="34" charset="0"/>
              <a:buChar char="•"/>
            </a:pPr>
            <a:r>
              <a:rPr lang="en-US" dirty="0" err="1"/>
              <a:t>Instaurer</a:t>
            </a:r>
            <a:r>
              <a:rPr lang="en-US" dirty="0"/>
              <a:t> des </a:t>
            </a:r>
            <a:r>
              <a:rPr lang="en-US" dirty="0" err="1"/>
              <a:t>mécanismes</a:t>
            </a:r>
            <a:r>
              <a:rPr lang="en-US" dirty="0"/>
              <a:t> de </a:t>
            </a:r>
            <a:r>
              <a:rPr lang="en-US" dirty="0" err="1"/>
              <a:t>collecte</a:t>
            </a:r>
            <a:r>
              <a:rPr lang="en-US" dirty="0"/>
              <a:t> des </a:t>
            </a:r>
            <a:r>
              <a:rPr lang="en-US" dirty="0" err="1"/>
              <a:t>données</a:t>
            </a:r>
            <a:endParaRPr lang="en-US" dirty="0"/>
          </a:p>
          <a:p>
            <a:pPr marL="171450" indent="-171450">
              <a:buFont typeface="Arial" panose="020B0604020202020204" pitchFamily="34" charset="0"/>
              <a:buChar char="•"/>
            </a:pPr>
            <a:r>
              <a:rPr lang="en-US" dirty="0" err="1"/>
              <a:t>Conseiller</a:t>
            </a:r>
            <a:r>
              <a:rPr lang="en-US" dirty="0"/>
              <a:t> les </a:t>
            </a:r>
            <a:r>
              <a:rPr lang="en-US" dirty="0" err="1"/>
              <a:t>équipes-programmes</a:t>
            </a:r>
            <a:r>
              <a:rPr lang="en-US" dirty="0"/>
              <a:t> dans la mise </a:t>
            </a:r>
            <a:r>
              <a:rPr lang="en-US" dirty="0" err="1"/>
              <a:t>en</a:t>
            </a:r>
            <a:r>
              <a:rPr lang="en-US" dirty="0"/>
              <a:t> oeuvre </a:t>
            </a:r>
            <a:r>
              <a:rPr lang="en-US" dirty="0" err="1"/>
              <a:t>d’interventions</a:t>
            </a:r>
            <a:endParaRPr lang="en-US" dirty="0"/>
          </a:p>
          <a:p>
            <a:pPr marL="0" indent="0">
              <a:buFont typeface="Arial" panose="020B0604020202020204" pitchFamily="34" charset="0"/>
              <a:buNone/>
            </a:pPr>
            <a:r>
              <a:rPr lang="en-US" dirty="0" err="1"/>
              <a:t>Analyser</a:t>
            </a:r>
            <a:r>
              <a:rPr lang="en-US" dirty="0"/>
              <a:t>:</a:t>
            </a:r>
          </a:p>
          <a:p>
            <a:pPr marL="171450" indent="-171450">
              <a:buFont typeface="Arial" panose="020B0604020202020204" pitchFamily="34" charset="0"/>
              <a:buChar char="•"/>
            </a:pPr>
            <a:r>
              <a:rPr lang="en-US" dirty="0" err="1"/>
              <a:t>Comprendre</a:t>
            </a:r>
            <a:r>
              <a:rPr lang="en-US" dirty="0"/>
              <a:t> et </a:t>
            </a:r>
            <a:r>
              <a:rPr lang="en-US" dirty="0" err="1"/>
              <a:t>analyser</a:t>
            </a:r>
            <a:r>
              <a:rPr lang="en-US" dirty="0"/>
              <a:t> les </a:t>
            </a:r>
            <a:r>
              <a:rPr lang="en-US" dirty="0" err="1"/>
              <a:t>problémmatiques</a:t>
            </a:r>
            <a:r>
              <a:rPr lang="en-US" dirty="0"/>
              <a:t> et </a:t>
            </a:r>
            <a:r>
              <a:rPr lang="en-US" dirty="0" err="1"/>
              <a:t>émettre</a:t>
            </a:r>
            <a:r>
              <a:rPr lang="en-US" dirty="0"/>
              <a:t> des </a:t>
            </a:r>
            <a:r>
              <a:rPr lang="en-US" dirty="0" err="1"/>
              <a:t>recommandations</a:t>
            </a:r>
            <a:endParaRPr lang="en-US" dirty="0"/>
          </a:p>
          <a:p>
            <a:pPr marL="0" indent="0">
              <a:buFont typeface="Arial" panose="020B0604020202020204" pitchFamily="34" charset="0"/>
              <a:buNone/>
            </a:pPr>
            <a:r>
              <a:rPr lang="en-US" dirty="0" err="1"/>
              <a:t>Évaluer</a:t>
            </a:r>
            <a:endParaRPr lang="en-US" dirty="0"/>
          </a:p>
          <a:p>
            <a:pPr marL="171450" indent="-171450">
              <a:buFont typeface="Arial" panose="020B0604020202020204" pitchFamily="34" charset="0"/>
              <a:buChar char="•"/>
            </a:pPr>
            <a:r>
              <a:rPr lang="en-US" dirty="0" err="1"/>
              <a:t>Utiliser</a:t>
            </a:r>
            <a:r>
              <a:rPr lang="en-US" dirty="0"/>
              <a:t> les methodologies </a:t>
            </a:r>
            <a:r>
              <a:rPr lang="en-US" dirty="0" err="1"/>
              <a:t>appropriées</a:t>
            </a:r>
            <a:r>
              <a:rPr lang="en-US" dirty="0"/>
              <a:t> pour </a:t>
            </a:r>
            <a:r>
              <a:rPr lang="en-US" dirty="0" err="1"/>
              <a:t>évaluer</a:t>
            </a:r>
            <a:r>
              <a:rPr lang="en-US" dirty="0"/>
              <a:t> les </a:t>
            </a:r>
            <a:r>
              <a:rPr lang="en-US" dirty="0" err="1"/>
              <a:t>retombées</a:t>
            </a:r>
            <a:r>
              <a:rPr lang="en-US" dirty="0"/>
              <a:t> des interventions</a:t>
            </a:r>
          </a:p>
          <a:p>
            <a:pPr marL="0" indent="0">
              <a:buFont typeface="Arial" panose="020B0604020202020204" pitchFamily="34" charset="0"/>
              <a:buNone/>
            </a:pPr>
            <a:r>
              <a:rPr lang="en-US" dirty="0" err="1"/>
              <a:t>Communiquer</a:t>
            </a:r>
            <a:endParaRPr lang="en-US" dirty="0"/>
          </a:p>
          <a:p>
            <a:pPr marL="171450" indent="-171450">
              <a:buFont typeface="Arial" panose="020B0604020202020204" pitchFamily="34" charset="0"/>
              <a:buChar char="•"/>
            </a:pPr>
            <a:r>
              <a:rPr lang="en-US" dirty="0" err="1"/>
              <a:t>Partager</a:t>
            </a:r>
            <a:r>
              <a:rPr lang="en-US" dirty="0"/>
              <a:t> </a:t>
            </a:r>
            <a:r>
              <a:rPr lang="en-US" dirty="0" err="1"/>
              <a:t>l’advancement</a:t>
            </a:r>
            <a:r>
              <a:rPr lang="en-US" dirty="0"/>
              <a:t> des </a:t>
            </a:r>
            <a:r>
              <a:rPr lang="en-US" dirty="0" err="1"/>
              <a:t>projets</a:t>
            </a:r>
            <a:endParaRPr lang="en-US" dirty="0"/>
          </a:p>
          <a:p>
            <a:pPr marL="171450" indent="-171450">
              <a:buFont typeface="Arial" panose="020B0604020202020204" pitchFamily="34" charset="0"/>
              <a:buChar char="•"/>
            </a:pPr>
            <a:r>
              <a:rPr lang="en-US" dirty="0" err="1"/>
              <a:t>Publier</a:t>
            </a:r>
            <a:endParaRPr lang="en-US" dirty="0"/>
          </a:p>
          <a:p>
            <a:pPr marL="171450" indent="-171450">
              <a:buFont typeface="Arial" panose="020B0604020202020204" pitchFamily="34" charset="0"/>
              <a:buChar char="•"/>
            </a:pPr>
            <a:r>
              <a:rPr lang="en-US" dirty="0"/>
              <a:t>Faire un </a:t>
            </a:r>
            <a:r>
              <a:rPr lang="en-US" dirty="0" err="1"/>
              <a:t>bilan</a:t>
            </a:r>
            <a:r>
              <a:rPr lang="en-US" dirty="0"/>
              <a:t> </a:t>
            </a:r>
            <a:r>
              <a:rPr lang="en-US" dirty="0" err="1"/>
              <a:t>annuel</a:t>
            </a:r>
            <a:endParaRPr lang="en-US" dirty="0"/>
          </a:p>
          <a:p>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9</a:t>
            </a:fld>
            <a:endParaRPr lang="fr-CA"/>
          </a:p>
        </p:txBody>
      </p:sp>
    </p:spTree>
    <p:extLst>
      <p:ext uri="{BB962C8B-B14F-4D97-AF65-F5344CB8AC3E}">
        <p14:creationId xmlns:p14="http://schemas.microsoft.com/office/powerpoint/2010/main" val="188137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SzPct val="120000"/>
              <a:buFont typeface="Arial" panose="020B0604020202020204" pitchFamily="34" charset="0"/>
              <a:buChar char="•"/>
            </a:pPr>
            <a:r>
              <a:rPr lang="fr-FR" sz="1400" dirty="0">
                <a:latin typeface="+mj-lt"/>
              </a:rPr>
              <a:t>Exploration et utilisation des systèmes d’information disponibles à la Faculté et à l’</a:t>
            </a:r>
            <a:r>
              <a:rPr lang="fr-FR" sz="1400" dirty="0" err="1">
                <a:latin typeface="+mj-lt"/>
              </a:rPr>
              <a:t>UdeM</a:t>
            </a:r>
            <a:r>
              <a:rPr lang="fr-FR" sz="1400" dirty="0">
                <a:latin typeface="+mj-lt"/>
              </a:rPr>
              <a:t> </a:t>
            </a:r>
          </a:p>
          <a:p>
            <a:pPr marL="997187" lvl="1" indent="-457200">
              <a:buSzPct val="120000"/>
            </a:pPr>
            <a:r>
              <a:rPr lang="fr-FR" sz="1400" dirty="0">
                <a:latin typeface="+mj-lt"/>
              </a:rPr>
              <a:t>Synchro, registraire, EPM, </a:t>
            </a:r>
            <a:r>
              <a:rPr lang="fr-FR" sz="1400" dirty="0" err="1">
                <a:latin typeface="+mj-lt"/>
              </a:rPr>
              <a:t>StudiUM</a:t>
            </a:r>
            <a:r>
              <a:rPr lang="fr-FR" sz="1400" dirty="0">
                <a:latin typeface="+mj-lt"/>
              </a:rPr>
              <a:t>, UGO, données administratives, etc.</a:t>
            </a:r>
          </a:p>
          <a:p>
            <a:pPr marL="457200" indent="-457200">
              <a:buSzPct val="120000"/>
              <a:buFont typeface="Arial" panose="020B0604020202020204" pitchFamily="34" charset="0"/>
              <a:buChar char="•"/>
            </a:pPr>
            <a:r>
              <a:rPr lang="fr-FR" sz="1400" dirty="0">
                <a:latin typeface="+mj-lt"/>
              </a:rPr>
              <a:t>Instauration d’un mécanisme de collecte et d’entreposage des données </a:t>
            </a:r>
          </a:p>
          <a:p>
            <a:pPr marL="997187" lvl="1" indent="-457200">
              <a:buSzPct val="120000"/>
            </a:pPr>
            <a:r>
              <a:rPr lang="fr-FR" sz="1400" dirty="0">
                <a:latin typeface="+mj-lt"/>
              </a:rPr>
              <a:t>en collaboration avec le BAPI, le SAR et le bureau du registraire</a:t>
            </a:r>
          </a:p>
          <a:p>
            <a:r>
              <a:rPr lang="fr-FR" sz="1200" dirty="0">
                <a:latin typeface="+mj-lt"/>
              </a:rPr>
              <a:t>Association des facultés de pharmacie du Canada,  enquête RELANCE, </a:t>
            </a:r>
            <a:r>
              <a:rPr lang="fr-FR" sz="1200" i="1" dirty="0">
                <a:latin typeface="+mj-lt"/>
              </a:rPr>
              <a:t>National Survey of </a:t>
            </a:r>
            <a:br>
              <a:rPr lang="fr-FR" sz="1200" i="1" dirty="0">
                <a:latin typeface="+mj-lt"/>
              </a:rPr>
            </a:br>
            <a:r>
              <a:rPr lang="fr-FR" sz="1200" i="1" dirty="0" err="1">
                <a:latin typeface="+mj-lt"/>
              </a:rPr>
              <a:t>Student</a:t>
            </a:r>
            <a:r>
              <a:rPr lang="fr-FR" sz="1200" i="1" dirty="0">
                <a:latin typeface="+mj-lt"/>
              </a:rPr>
              <a:t> Engagement</a:t>
            </a:r>
            <a:r>
              <a:rPr lang="fr-FR" sz="1200" dirty="0">
                <a:latin typeface="+mj-lt"/>
              </a:rPr>
              <a:t>)</a:t>
            </a:r>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13</a:t>
            </a:fld>
            <a:endParaRPr lang="fr-CA"/>
          </a:p>
        </p:txBody>
      </p:sp>
    </p:spTree>
    <p:extLst>
      <p:ext uri="{BB962C8B-B14F-4D97-AF65-F5344CB8AC3E}">
        <p14:creationId xmlns:p14="http://schemas.microsoft.com/office/powerpoint/2010/main" val="579168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14</a:t>
            </a:fld>
            <a:endParaRPr lang="fr-CA"/>
          </a:p>
        </p:txBody>
      </p:sp>
    </p:spTree>
    <p:extLst>
      <p:ext uri="{BB962C8B-B14F-4D97-AF65-F5344CB8AC3E}">
        <p14:creationId xmlns:p14="http://schemas.microsoft.com/office/powerpoint/2010/main" val="156000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valeur</a:t>
            </a:r>
            <a:r>
              <a:rPr lang="en-US" dirty="0"/>
              <a:t> </a:t>
            </a:r>
            <a:r>
              <a:rPr lang="en-US" dirty="0" err="1"/>
              <a:t>ajoutée</a:t>
            </a:r>
            <a:r>
              <a:rPr lang="en-US" dirty="0"/>
              <a:t>: faire des missions, vision et </a:t>
            </a:r>
            <a:r>
              <a:rPr lang="en-US" dirty="0" err="1"/>
              <a:t>principes</a:t>
            </a:r>
            <a:r>
              <a:rPr lang="en-US" dirty="0"/>
              <a:t> </a:t>
            </a:r>
            <a:r>
              <a:rPr lang="en-US" dirty="0" err="1"/>
              <a:t>directeurs</a:t>
            </a:r>
            <a:r>
              <a:rPr lang="en-US" dirty="0"/>
              <a:t> le point de mire de la </a:t>
            </a:r>
            <a:r>
              <a:rPr lang="en-US" dirty="0" err="1"/>
              <a:t>réflexion</a:t>
            </a:r>
            <a:r>
              <a:rPr lang="en-US" dirty="0"/>
              <a:t> sur le </a:t>
            </a:r>
            <a:r>
              <a:rPr lang="en-US" dirty="0" err="1"/>
              <a:t>programme</a:t>
            </a:r>
            <a:r>
              <a:rPr lang="en-US" dirty="0"/>
              <a:t>; </a:t>
            </a:r>
            <a:r>
              <a:rPr lang="en-US" dirty="0" err="1"/>
              <a:t>établir</a:t>
            </a:r>
            <a:r>
              <a:rPr lang="en-US" dirty="0"/>
              <a:t> </a:t>
            </a:r>
            <a:r>
              <a:rPr lang="en-US" dirty="0" err="1"/>
              <a:t>collectivement</a:t>
            </a:r>
            <a:r>
              <a:rPr lang="en-US" dirty="0"/>
              <a:t> les </a:t>
            </a:r>
            <a:r>
              <a:rPr lang="en-US" dirty="0" err="1"/>
              <a:t>enjeux</a:t>
            </a:r>
            <a:r>
              <a:rPr lang="en-US" dirty="0"/>
              <a:t> </a:t>
            </a:r>
            <a:r>
              <a:rPr lang="en-US" dirty="0" err="1"/>
              <a:t>prioritaires</a:t>
            </a:r>
            <a:r>
              <a:rPr lang="en-US" dirty="0"/>
              <a:t>, </a:t>
            </a:r>
            <a:r>
              <a:rPr lang="en-US" dirty="0" err="1"/>
              <a:t>développer</a:t>
            </a:r>
            <a:r>
              <a:rPr lang="en-US" dirty="0"/>
              <a:t> </a:t>
            </a:r>
            <a:r>
              <a:rPr lang="en-US" dirty="0" err="1"/>
              <a:t>une</a:t>
            </a:r>
            <a:r>
              <a:rPr lang="en-US" dirty="0"/>
              <a:t> </a:t>
            </a:r>
            <a:r>
              <a:rPr lang="en-US" dirty="0" err="1"/>
              <a:t>approche</a:t>
            </a:r>
            <a:r>
              <a:rPr lang="en-US" dirty="0"/>
              <a:t> </a:t>
            </a:r>
            <a:r>
              <a:rPr lang="en-US" dirty="0" err="1"/>
              <a:t>d'analyse</a:t>
            </a:r>
            <a:r>
              <a:rPr lang="en-US" dirty="0"/>
              <a:t> </a:t>
            </a:r>
            <a:r>
              <a:rPr lang="en-US" dirty="0" err="1"/>
              <a:t>réaliste</a:t>
            </a:r>
            <a:r>
              <a:rPr lang="en-US" dirty="0"/>
              <a:t> et </a:t>
            </a:r>
            <a:r>
              <a:rPr lang="en-US" dirty="0" err="1"/>
              <a:t>réalisable</a:t>
            </a:r>
            <a:r>
              <a:rPr lang="en-US" dirty="0"/>
              <a:t>.; </a:t>
            </a:r>
            <a:r>
              <a:rPr lang="en-US" dirty="0" err="1"/>
              <a:t>mobilisation</a:t>
            </a:r>
            <a:r>
              <a:rPr lang="en-US" dirty="0"/>
              <a:t> des </a:t>
            </a:r>
            <a:r>
              <a:rPr lang="en-US" dirty="0" err="1"/>
              <a:t>enseignants</a:t>
            </a:r>
            <a:endParaRPr lang="en-US" dirty="0"/>
          </a:p>
        </p:txBody>
      </p:sp>
      <p:sp>
        <p:nvSpPr>
          <p:cNvPr id="4" name="Slide Number Placeholder 3"/>
          <p:cNvSpPr>
            <a:spLocks noGrp="1"/>
          </p:cNvSpPr>
          <p:nvPr>
            <p:ph type="sldNum" sz="quarter" idx="5"/>
          </p:nvPr>
        </p:nvSpPr>
        <p:spPr/>
        <p:txBody>
          <a:bodyPr/>
          <a:lstStyle/>
          <a:p>
            <a:fld id="{D97DD56C-59DF-4308-A43D-4840493903ED}" type="slidenum">
              <a:rPr lang="fr-CA" smtClean="0"/>
              <a:t>15</a:t>
            </a:fld>
            <a:endParaRPr lang="fr-CA"/>
          </a:p>
        </p:txBody>
      </p:sp>
    </p:spTree>
    <p:extLst>
      <p:ext uri="{BB962C8B-B14F-4D97-AF65-F5344CB8AC3E}">
        <p14:creationId xmlns:p14="http://schemas.microsoft.com/office/powerpoint/2010/main" val="2168273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102ABC0-2D43-1540-AA9E-4892CDB5CA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54" t="22059" r="2215"/>
          <a:stretch/>
        </p:blipFill>
        <p:spPr>
          <a:xfrm>
            <a:off x="0" y="0"/>
            <a:ext cx="9143999" cy="4659922"/>
          </a:xfrm>
          <a:prstGeom prst="rect">
            <a:avLst/>
          </a:prstGeom>
        </p:spPr>
      </p:pic>
      <p:pic>
        <p:nvPicPr>
          <p:cNvPr id="10" name="Exemple-logo service"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6736" y="2797434"/>
            <a:ext cx="2074956" cy="523927"/>
          </a:xfrm>
          <a:prstGeom prst="rect">
            <a:avLst/>
          </a:prstGeom>
        </p:spPr>
      </p:pic>
      <p:sp>
        <p:nvSpPr>
          <p:cNvPr id="9" name="Rectangle-bas">
            <a:extLst>
              <a:ext uri="{FF2B5EF4-FFF2-40B4-BE49-F238E27FC236}">
                <a16:creationId xmlns:a16="http://schemas.microsoft.com/office/drawing/2014/main" id="{29E45FEB-79B7-774F-A879-6E76C60650FE}"/>
              </a:ext>
            </a:extLst>
          </p:cNvPr>
          <p:cNvSpPr/>
          <p:nvPr userDrawn="1"/>
        </p:nvSpPr>
        <p:spPr>
          <a:xfrm>
            <a:off x="0" y="4377913"/>
            <a:ext cx="9144000" cy="77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space texte  - presentateur">
            <a:extLst>
              <a:ext uri="{FF2B5EF4-FFF2-40B4-BE49-F238E27FC236}">
                <a16:creationId xmlns:a16="http://schemas.microsoft.com/office/drawing/2014/main" id="{ED43E5FE-6F15-A743-81B5-7AD28A68EB1C}"/>
              </a:ext>
            </a:extLst>
          </p:cNvPr>
          <p:cNvSpPr>
            <a:spLocks noGrp="1"/>
          </p:cNvSpPr>
          <p:nvPr>
            <p:ph type="body" sz="quarter" idx="14"/>
          </p:nvPr>
        </p:nvSpPr>
        <p:spPr>
          <a:xfrm>
            <a:off x="261278" y="4417742"/>
            <a:ext cx="5483539" cy="540000"/>
          </a:xfrm>
          <a:noFill/>
        </p:spPr>
        <p:txBody>
          <a:bodyPr lIns="0" tIns="0" rIns="0" bIns="0">
            <a:noAutofit/>
          </a:bodyPr>
          <a:lstStyle>
            <a:lvl1pPr>
              <a:spcBef>
                <a:spcPts val="0"/>
              </a:spcBef>
              <a:spcAft>
                <a:spcPts val="0"/>
              </a:spcAft>
              <a:defRPr sz="1600" b="1">
                <a:solidFill>
                  <a:schemeClr val="accent2"/>
                </a:solidFill>
              </a:defRPr>
            </a:lvl1pPr>
            <a:lvl2pPr marL="0" indent="0">
              <a:buNone/>
              <a:defRPr sz="1400">
                <a:solidFill>
                  <a:schemeClr val="accent2"/>
                </a:solidFill>
              </a:defRPr>
            </a:lvl2pPr>
            <a:lvl3pPr>
              <a:defRPr sz="1400">
                <a:solidFill>
                  <a:schemeClr val="accent2"/>
                </a:solidFill>
              </a:defRPr>
            </a:lvl3pPr>
            <a:lvl4pPr>
              <a:defRPr sz="1400">
                <a:solidFill>
                  <a:schemeClr val="accent2"/>
                </a:solidFill>
              </a:defRPr>
            </a:lvl4pPr>
            <a:lvl5pPr>
              <a:defRPr sz="1200">
                <a:solidFill>
                  <a:schemeClr val="accent2"/>
                </a:solidFill>
              </a:defRPr>
            </a:lvl5pPr>
          </a:lstStyle>
          <a:p>
            <a:pPr lvl="0"/>
            <a:r>
              <a:rPr lang="fr-FR" dirty="0"/>
              <a:t>Modifier les styles du texte du masque</a:t>
            </a:r>
          </a:p>
          <a:p>
            <a:pPr lvl="1"/>
            <a:r>
              <a:rPr lang="fr-FR" dirty="0"/>
              <a:t>Deuxième niveau</a:t>
            </a:r>
            <a:endParaRPr lang="fr-CA" dirty="0"/>
          </a:p>
        </p:txBody>
      </p:sp>
      <p:sp>
        <p:nvSpPr>
          <p:cNvPr id="13" name="Espace réservé du texte 2">
            <a:extLst>
              <a:ext uri="{FF2B5EF4-FFF2-40B4-BE49-F238E27FC236}">
                <a16:creationId xmlns:a16="http://schemas.microsoft.com/office/drawing/2014/main" id="{D2AE2370-D20C-6343-8ECD-FFE347093B7F}"/>
              </a:ext>
            </a:extLst>
          </p:cNvPr>
          <p:cNvSpPr>
            <a:spLocks noGrp="1"/>
          </p:cNvSpPr>
          <p:nvPr>
            <p:ph type="body" sz="quarter" idx="13" hasCustomPrompt="1"/>
          </p:nvPr>
        </p:nvSpPr>
        <p:spPr>
          <a:xfrm>
            <a:off x="958362" y="-300069"/>
            <a:ext cx="4906107" cy="1777178"/>
          </a:xfrm>
          <a:noFill/>
        </p:spPr>
        <p:txBody>
          <a:bodyPr lIns="288000" tIns="540000" rIns="0" bIns="90000" anchor="t">
            <a:normAutofit/>
          </a:bodyPr>
          <a:lstStyle>
            <a:lvl1pPr marL="0" indent="0" algn="ctr">
              <a:lnSpc>
                <a:spcPct val="100000"/>
              </a:lnSpc>
              <a:spcBef>
                <a:spcPts val="0"/>
              </a:spcBef>
              <a:buFontTx/>
              <a:buNone/>
              <a:defRPr sz="2800" b="0">
                <a:solidFill>
                  <a:schemeClr val="bg1"/>
                </a:solidFill>
              </a:defRPr>
            </a:lvl1pPr>
          </a:lstStyle>
          <a:p>
            <a:pPr lvl="0"/>
            <a:r>
              <a:rPr lang="fr-FR" dirty="0"/>
              <a:t>Modifier les styles</a:t>
            </a:r>
            <a:br>
              <a:rPr lang="fr-FR" dirty="0"/>
            </a:br>
            <a:r>
              <a:rPr lang="fr-FR" dirty="0"/>
              <a:t>du texte du masque</a:t>
            </a:r>
          </a:p>
        </p:txBody>
      </p:sp>
      <p:pic>
        <p:nvPicPr>
          <p:cNvPr id="17" name="Image 16">
            <a:extLst>
              <a:ext uri="{FF2B5EF4-FFF2-40B4-BE49-F238E27FC236}">
                <a16:creationId xmlns:a16="http://schemas.microsoft.com/office/drawing/2014/main" id="{D7FCA2FF-CE2C-A64F-A404-04E6C739708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19849" y="4512882"/>
            <a:ext cx="2719457" cy="437560"/>
          </a:xfrm>
          <a:prstGeom prst="rect">
            <a:avLst/>
          </a:prstGeom>
        </p:spPr>
      </p:pic>
    </p:spTree>
    <p:extLst>
      <p:ext uri="{BB962C8B-B14F-4D97-AF65-F5344CB8AC3E}">
        <p14:creationId xmlns:p14="http://schemas.microsoft.com/office/powerpoint/2010/main" val="156959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contenu et image (2)">
    <p:bg>
      <p:bgPr>
        <a:solidFill>
          <a:schemeClr val="bg2"/>
        </a:solidFill>
        <a:effectLst/>
      </p:bgPr>
    </p:bg>
    <p:spTree>
      <p:nvGrpSpPr>
        <p:cNvPr id="1" name=""/>
        <p:cNvGrpSpPr/>
        <p:nvPr/>
      </p:nvGrpSpPr>
      <p:grpSpPr>
        <a:xfrm>
          <a:off x="0" y="0"/>
          <a:ext cx="0" cy="0"/>
          <a:chOff x="0" y="0"/>
          <a:chExt cx="0" cy="0"/>
        </a:xfrm>
      </p:grpSpPr>
      <p:sp>
        <p:nvSpPr>
          <p:cNvPr id="12" name="Rectangle-bas"/>
          <p:cNvSpPr/>
          <p:nvPr userDrawn="1"/>
        </p:nvSpPr>
        <p:spPr>
          <a:xfrm>
            <a:off x="0" y="4400554"/>
            <a:ext cx="9144000" cy="77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9" name="Espace réservé du pied de page 8"/>
          <p:cNvSpPr>
            <a:spLocks noGrp="1"/>
          </p:cNvSpPr>
          <p:nvPr>
            <p:ph type="ftr" sz="quarter" idx="16"/>
          </p:nvPr>
        </p:nvSpPr>
        <p:spPr>
          <a:xfrm>
            <a:off x="475675" y="4819410"/>
            <a:ext cx="4464000" cy="162000"/>
          </a:xfrm>
          <a:prstGeom prst="rect">
            <a:avLst/>
          </a:prstGeom>
        </p:spPr>
        <p:txBody>
          <a:bodyPr/>
          <a:lstStyle>
            <a:lvl1pPr>
              <a:defRPr>
                <a:solidFill>
                  <a:schemeClr val="accent1"/>
                </a:solidFill>
              </a:defRPr>
            </a:lvl1pPr>
          </a:lstStyle>
          <a:p>
            <a:r>
              <a:rPr lang="fr-CA"/>
              <a:t>Pied de page de la présentation ici</a:t>
            </a:r>
            <a:endParaRPr lang="fr-CA" dirty="0"/>
          </a:p>
        </p:txBody>
      </p:sp>
      <p:sp>
        <p:nvSpPr>
          <p:cNvPr id="11" name="Espace réservé du numéro de diapositive 10"/>
          <p:cNvSpPr>
            <a:spLocks noGrp="1"/>
          </p:cNvSpPr>
          <p:nvPr>
            <p:ph type="sldNum" sz="quarter" idx="17"/>
          </p:nvPr>
        </p:nvSpPr>
        <p:spPr>
          <a:xfrm>
            <a:off x="121132" y="4819410"/>
            <a:ext cx="216000" cy="162000"/>
          </a:xfrm>
          <a:prstGeom prst="rect">
            <a:avLst/>
          </a:prstGeom>
          <a:solidFill>
            <a:schemeClr val="accent1"/>
          </a:solidFill>
        </p:spPr>
        <p:txBody>
          <a:bodyPr/>
          <a:lstStyle>
            <a:lvl1pPr>
              <a:defRPr>
                <a:solidFill>
                  <a:schemeClr val="bg2"/>
                </a:solidFill>
              </a:defRPr>
            </a:lvl1pPr>
          </a:lstStyle>
          <a:p>
            <a:fld id="{4935277D-866F-4BEA-8879-80233C760332}" type="slidenum">
              <a:rPr lang="fr-CA" smtClean="0"/>
              <a:pPr/>
              <a:t>‹#›</a:t>
            </a:fld>
            <a:endParaRPr lang="fr-CA" dirty="0"/>
          </a:p>
        </p:txBody>
      </p:sp>
      <p:sp>
        <p:nvSpPr>
          <p:cNvPr id="4" name="Espace réservé du contenu 3"/>
          <p:cNvSpPr>
            <a:spLocks noGrp="1"/>
          </p:cNvSpPr>
          <p:nvPr>
            <p:ph sz="quarter" idx="10"/>
          </p:nvPr>
        </p:nvSpPr>
        <p:spPr>
          <a:xfrm>
            <a:off x="6316049" y="2377558"/>
            <a:ext cx="2552700" cy="1927800"/>
          </a:xfrm>
        </p:spPr>
        <p:txBody>
          <a:bodyPr anchor="t">
            <a:normAutofit/>
          </a:bodyPr>
          <a:lstStyle>
            <a:lvl1pPr marL="0" indent="0">
              <a:lnSpc>
                <a:spcPct val="100000"/>
              </a:lnSpc>
              <a:spcBef>
                <a:spcPts val="500"/>
              </a:spcBef>
              <a:spcAft>
                <a:spcPts val="0"/>
              </a:spcAft>
              <a:buNone/>
              <a:defRPr sz="1800">
                <a:solidFill>
                  <a:schemeClr val="accent1"/>
                </a:solidFill>
              </a:defRPr>
            </a:lvl1pPr>
            <a:lvl2pPr marL="359991" indent="-179996">
              <a:lnSpc>
                <a:spcPct val="100000"/>
              </a:lnSpc>
              <a:spcBef>
                <a:spcPts val="300"/>
              </a:spcBef>
              <a:spcAft>
                <a:spcPts val="0"/>
              </a:spcAft>
              <a:buSzPct val="130000"/>
              <a:defRPr sz="1600">
                <a:solidFill>
                  <a:schemeClr val="accent1"/>
                </a:solidFill>
              </a:defRPr>
            </a:lvl2pPr>
            <a:lvl3pPr marL="857229" indent="-171446">
              <a:lnSpc>
                <a:spcPct val="100000"/>
              </a:lnSpc>
              <a:spcBef>
                <a:spcPts val="300"/>
              </a:spcBef>
              <a:buFont typeface="Symbol" panose="05050102010706020507" pitchFamily="18" charset="2"/>
              <a:buChar char="-"/>
              <a:defRPr sz="1800">
                <a:solidFill>
                  <a:schemeClr val="bg1"/>
                </a:solidFill>
              </a:defRPr>
            </a:lvl3pPr>
            <a:lvl4pPr marL="542912" indent="-271456">
              <a:lnSpc>
                <a:spcPct val="100000"/>
              </a:lnSpc>
              <a:spcBef>
                <a:spcPts val="751"/>
              </a:spcBef>
              <a:buClr>
                <a:schemeClr val="accent1"/>
              </a:buClr>
              <a:buSzPct val="110000"/>
              <a:buFont typeface="+mj-lt"/>
              <a:buAutoNum type="arabicPeriod"/>
              <a:defRPr sz="1800">
                <a:solidFill>
                  <a:schemeClr val="bg1"/>
                </a:solidFill>
              </a:defRPr>
            </a:lvl4pPr>
            <a:lvl5pPr>
              <a:defRPr sz="1951"/>
            </a:lvl5pPr>
          </a:lstStyle>
          <a:p>
            <a:pPr lvl="0"/>
            <a:r>
              <a:rPr lang="fr-FR" dirty="0"/>
              <a:t>Modifier les styles du texte du masque</a:t>
            </a:r>
          </a:p>
          <a:p>
            <a:pPr lvl="1"/>
            <a:r>
              <a:rPr lang="fr-FR" dirty="0"/>
              <a:t>Deuxième niveau</a:t>
            </a:r>
          </a:p>
        </p:txBody>
      </p:sp>
      <p:sp>
        <p:nvSpPr>
          <p:cNvPr id="8" name="Titre 7"/>
          <p:cNvSpPr>
            <a:spLocks noGrp="1"/>
          </p:cNvSpPr>
          <p:nvPr>
            <p:ph type="title"/>
          </p:nvPr>
        </p:nvSpPr>
        <p:spPr>
          <a:xfrm>
            <a:off x="6316049" y="721061"/>
            <a:ext cx="2552700" cy="1605118"/>
          </a:xfrm>
          <a:prstGeom prst="rect">
            <a:avLst/>
          </a:prstGeom>
        </p:spPr>
        <p:txBody>
          <a:bodyPr tIns="0" rIns="90000" bIns="0" anchor="b">
            <a:normAutofit/>
          </a:bodyPr>
          <a:lstStyle>
            <a:lvl1pPr>
              <a:defRPr sz="3600" cap="none" baseline="0">
                <a:solidFill>
                  <a:schemeClr val="accent2"/>
                </a:solidFill>
              </a:defRPr>
            </a:lvl1pPr>
          </a:lstStyle>
          <a:p>
            <a:r>
              <a:rPr lang="fr-FR" dirty="0"/>
              <a:t>Modifiez le style du titre</a:t>
            </a:r>
            <a:endParaRPr lang="fr-CA" dirty="0"/>
          </a:p>
        </p:txBody>
      </p:sp>
      <p:pic>
        <p:nvPicPr>
          <p:cNvPr id="10" name="Image 9">
            <a:extLst>
              <a:ext uri="{FF2B5EF4-FFF2-40B4-BE49-F238E27FC236}">
                <a16:creationId xmlns:a16="http://schemas.microsoft.com/office/drawing/2014/main" id="{D1654E6A-4A9D-9D4E-8390-E9EA17C91E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3966" y="4508622"/>
            <a:ext cx="2915704" cy="469136"/>
          </a:xfrm>
          <a:prstGeom prst="rect">
            <a:avLst/>
          </a:prstGeom>
        </p:spPr>
      </p:pic>
      <p:sp>
        <p:nvSpPr>
          <p:cNvPr id="14" name="Espace réservé pour une image  3">
            <a:extLst>
              <a:ext uri="{FF2B5EF4-FFF2-40B4-BE49-F238E27FC236}">
                <a16:creationId xmlns:a16="http://schemas.microsoft.com/office/drawing/2014/main" id="{A36F5FEC-F27D-F74C-8019-8F661501098D}"/>
              </a:ext>
            </a:extLst>
          </p:cNvPr>
          <p:cNvSpPr>
            <a:spLocks noGrp="1"/>
          </p:cNvSpPr>
          <p:nvPr>
            <p:ph type="pic" sz="quarter" idx="14" hasCustomPrompt="1"/>
          </p:nvPr>
        </p:nvSpPr>
        <p:spPr>
          <a:xfrm>
            <a:off x="0" y="-73366"/>
            <a:ext cx="6040800" cy="4157284"/>
          </a:xfrm>
          <a:blipFill dpi="0" rotWithShape="1">
            <a:blip r:embed="rId3"/>
            <a:srcRect/>
            <a:stretch>
              <a:fillRect l="-150" t="1764" r="-169" b="-41993"/>
            </a:stretch>
          </a:blipFill>
        </p:spPr>
        <p:txBody>
          <a:bodyPr>
            <a:normAutofit/>
          </a:bodyPr>
          <a:lstStyle>
            <a:lvl1pPr marL="0" indent="0">
              <a:buNone/>
              <a:defRPr sz="1600" baseline="0">
                <a:solidFill>
                  <a:schemeClr val="bg1"/>
                </a:solidFill>
              </a:defRPr>
            </a:lvl1pPr>
          </a:lstStyle>
          <a:p>
            <a:r>
              <a:rPr lang="fr-CA" dirty="0"/>
              <a:t>Cliquez sur l’icône pour modifier l’image</a:t>
            </a:r>
          </a:p>
        </p:txBody>
      </p:sp>
    </p:spTree>
    <p:extLst>
      <p:ext uri="{BB962C8B-B14F-4D97-AF65-F5344CB8AC3E}">
        <p14:creationId xmlns:p14="http://schemas.microsoft.com/office/powerpoint/2010/main" val="428936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avec logo">
    <p:bg>
      <p:bgPr>
        <a:solidFill>
          <a:schemeClr val="bg1"/>
        </a:solidFill>
        <a:effectLst/>
      </p:bgPr>
    </p:bg>
    <p:spTree>
      <p:nvGrpSpPr>
        <p:cNvPr id="1" name=""/>
        <p:cNvGrpSpPr/>
        <p:nvPr/>
      </p:nvGrpSpPr>
      <p:grpSpPr>
        <a:xfrm>
          <a:off x="0" y="0"/>
          <a:ext cx="0" cy="0"/>
          <a:chOff x="0" y="0"/>
          <a:chExt cx="0" cy="0"/>
        </a:xfrm>
      </p:grpSpPr>
      <p:sp>
        <p:nvSpPr>
          <p:cNvPr id="14" name="Espace réservé du pied de page 13"/>
          <p:cNvSpPr>
            <a:spLocks noGrp="1"/>
          </p:cNvSpPr>
          <p:nvPr>
            <p:ph type="ftr" sz="quarter" idx="15"/>
          </p:nvPr>
        </p:nvSpPr>
        <p:spPr>
          <a:xfrm>
            <a:off x="475675" y="4819410"/>
            <a:ext cx="4464000" cy="162000"/>
          </a:xfrm>
          <a:prstGeom prst="rect">
            <a:avLst/>
          </a:prstGeom>
        </p:spPr>
        <p:txBody>
          <a:bodyPr/>
          <a:lstStyle>
            <a:lvl1pPr>
              <a:defRPr>
                <a:solidFill>
                  <a:schemeClr val="tx2"/>
                </a:solidFill>
              </a:defRPr>
            </a:lvl1pPr>
          </a:lstStyle>
          <a:p>
            <a:r>
              <a:rPr lang="fr-CA"/>
              <a:t>Pied de page de la présentation ici</a:t>
            </a:r>
            <a:endParaRPr lang="fr-CA" dirty="0"/>
          </a:p>
        </p:txBody>
      </p:sp>
      <p:sp>
        <p:nvSpPr>
          <p:cNvPr id="15" name="Espace réservé du numéro de diapositive 14"/>
          <p:cNvSpPr>
            <a:spLocks noGrp="1"/>
          </p:cNvSpPr>
          <p:nvPr>
            <p:ph type="sldNum" sz="quarter" idx="16"/>
          </p:nvPr>
        </p:nvSpPr>
        <p:spPr>
          <a:xfrm>
            <a:off x="121132" y="4819410"/>
            <a:ext cx="216000" cy="162000"/>
          </a:xfrm>
          <a:prstGeom prst="rect">
            <a:avLst/>
          </a:prstGeom>
          <a:solidFill>
            <a:schemeClr val="accent1"/>
          </a:solidFill>
        </p:spPr>
        <p:txBody>
          <a:bodyPr/>
          <a:lstStyle>
            <a:lvl1pPr>
              <a:defRPr>
                <a:solidFill>
                  <a:schemeClr val="bg2"/>
                </a:solidFill>
              </a:defRPr>
            </a:lvl1pPr>
          </a:lstStyle>
          <a:p>
            <a:fld id="{4935277D-866F-4BEA-8879-80233C760332}" type="slidenum">
              <a:rPr lang="fr-CA" smtClean="0"/>
              <a:pPr/>
              <a:t>‹#›</a:t>
            </a:fld>
            <a:endParaRPr lang="fr-CA" dirty="0"/>
          </a:p>
        </p:txBody>
      </p:sp>
      <p:sp>
        <p:nvSpPr>
          <p:cNvPr id="5" name="Titre 4"/>
          <p:cNvSpPr>
            <a:spLocks noGrp="1"/>
          </p:cNvSpPr>
          <p:nvPr>
            <p:ph type="title"/>
          </p:nvPr>
        </p:nvSpPr>
        <p:spPr>
          <a:xfrm>
            <a:off x="716575" y="481694"/>
            <a:ext cx="7722577" cy="1011193"/>
          </a:xfrm>
        </p:spPr>
        <p:txBody>
          <a:bodyPr>
            <a:noAutofit/>
          </a:bodyPr>
          <a:lstStyle>
            <a:lvl1pPr>
              <a:defRPr sz="4400">
                <a:solidFill>
                  <a:schemeClr val="tx2"/>
                </a:solidFill>
              </a:defRPr>
            </a:lvl1pPr>
          </a:lstStyle>
          <a:p>
            <a:r>
              <a:rPr lang="fr-FR" dirty="0"/>
              <a:t>Modifiez le style du titre</a:t>
            </a:r>
            <a:endParaRPr lang="fr-CA" dirty="0"/>
          </a:p>
        </p:txBody>
      </p:sp>
    </p:spTree>
    <p:extLst>
      <p:ext uri="{BB962C8B-B14F-4D97-AF65-F5344CB8AC3E}">
        <p14:creationId xmlns:p14="http://schemas.microsoft.com/office/powerpoint/2010/main" val="183396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que 1 - horizontal">
    <p:bg>
      <p:bgPr>
        <a:solidFill>
          <a:schemeClr val="bg1"/>
        </a:solidFill>
        <a:effectLst/>
      </p:bgPr>
    </p:bg>
    <p:spTree>
      <p:nvGrpSpPr>
        <p:cNvPr id="1" name=""/>
        <p:cNvGrpSpPr/>
        <p:nvPr/>
      </p:nvGrpSpPr>
      <p:grpSpPr>
        <a:xfrm>
          <a:off x="0" y="0"/>
          <a:ext cx="0" cy="0"/>
          <a:chOff x="0" y="0"/>
          <a:chExt cx="0" cy="0"/>
        </a:xfrm>
      </p:grpSpPr>
      <p:sp>
        <p:nvSpPr>
          <p:cNvPr id="5" name="Espace réservé du contenu 4"/>
          <p:cNvSpPr>
            <a:spLocks noGrp="1"/>
          </p:cNvSpPr>
          <p:nvPr>
            <p:ph sz="quarter" idx="19"/>
          </p:nvPr>
        </p:nvSpPr>
        <p:spPr>
          <a:xfrm>
            <a:off x="337135" y="1525500"/>
            <a:ext cx="8271881" cy="2916000"/>
          </a:xfrm>
        </p:spPr>
        <p:txBody>
          <a:bodyPr/>
          <a:lstStyle>
            <a:lvl4pPr>
              <a:defRPr/>
            </a:lvl4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16" name="Rectangle-haut"/>
          <p:cNvSpPr/>
          <p:nvPr userDrawn="1"/>
        </p:nvSpPr>
        <p:spPr>
          <a:xfrm>
            <a:off x="0" y="-1"/>
            <a:ext cx="9144000" cy="841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6" name="Espace réservé du pied de page 5"/>
          <p:cNvSpPr>
            <a:spLocks noGrp="1"/>
          </p:cNvSpPr>
          <p:nvPr>
            <p:ph type="ftr" sz="quarter" idx="21"/>
          </p:nvPr>
        </p:nvSpPr>
        <p:spPr>
          <a:xfrm>
            <a:off x="475675" y="4819410"/>
            <a:ext cx="4464000" cy="162000"/>
          </a:xfrm>
          <a:prstGeom prst="rect">
            <a:avLst/>
          </a:prstGeom>
        </p:spPr>
        <p:txBody>
          <a:bodyPr/>
          <a:lstStyle/>
          <a:p>
            <a:r>
              <a:rPr lang="fr-CA"/>
              <a:t>Pied de page de la présentation ici</a:t>
            </a:r>
            <a:endParaRPr lang="fr-CA" dirty="0"/>
          </a:p>
        </p:txBody>
      </p:sp>
      <p:sp>
        <p:nvSpPr>
          <p:cNvPr id="7" name="Espace réservé du numéro de diapositive 6"/>
          <p:cNvSpPr>
            <a:spLocks noGrp="1"/>
          </p:cNvSpPr>
          <p:nvPr>
            <p:ph type="sldNum" sz="quarter" idx="22"/>
          </p:nvPr>
        </p:nvSpPr>
        <p:spPr>
          <a:xfrm>
            <a:off x="121132" y="4819410"/>
            <a:ext cx="216000" cy="162000"/>
          </a:xfrm>
          <a:prstGeom prst="rect">
            <a:avLst/>
          </a:prstGeom>
        </p:spPr>
        <p:txBody>
          <a:bodyPr/>
          <a:lstStyle/>
          <a:p>
            <a:fld id="{4935277D-866F-4BEA-8879-80233C760332}" type="slidenum">
              <a:rPr lang="fr-CA" smtClean="0"/>
              <a:pPr/>
              <a:t>‹#›</a:t>
            </a:fld>
            <a:endParaRPr lang="fr-CA" dirty="0"/>
          </a:p>
        </p:txBody>
      </p:sp>
      <p:sp>
        <p:nvSpPr>
          <p:cNvPr id="3" name="Sous-titre 2"/>
          <p:cNvSpPr>
            <a:spLocks noGrp="1"/>
          </p:cNvSpPr>
          <p:nvPr>
            <p:ph type="subTitle" idx="1"/>
          </p:nvPr>
        </p:nvSpPr>
        <p:spPr>
          <a:xfrm>
            <a:off x="337133" y="857254"/>
            <a:ext cx="8272156" cy="529046"/>
          </a:xfrm>
        </p:spPr>
        <p:txBody>
          <a:bodyPr anchor="t">
            <a:normAutofit/>
          </a:bodyPr>
          <a:lstStyle>
            <a:lvl1pPr marL="0" indent="0" algn="l">
              <a:spcBef>
                <a:spcPts val="0"/>
              </a:spcBef>
              <a:buNone/>
              <a:defRPr sz="15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Modifier le style des sous-titres du masque</a:t>
            </a:r>
            <a:endParaRPr lang="fr-CA" dirty="0"/>
          </a:p>
        </p:txBody>
      </p:sp>
      <p:sp>
        <p:nvSpPr>
          <p:cNvPr id="2" name="Titre 1"/>
          <p:cNvSpPr>
            <a:spLocks noGrp="1"/>
          </p:cNvSpPr>
          <p:nvPr>
            <p:ph type="title"/>
          </p:nvPr>
        </p:nvSpPr>
        <p:spPr/>
        <p:txBody>
          <a:bodyPr/>
          <a:lstStyle>
            <a:lvl1pPr>
              <a:defRPr>
                <a:solidFill>
                  <a:schemeClr val="bg1"/>
                </a:solidFill>
              </a:defRPr>
            </a:lvl1pPr>
          </a:lstStyle>
          <a:p>
            <a:r>
              <a:rPr lang="fr-FR" dirty="0"/>
              <a:t>Modifiez le style du titre</a:t>
            </a:r>
            <a:endParaRPr lang="fr-CA" dirty="0"/>
          </a:p>
        </p:txBody>
      </p:sp>
    </p:spTree>
    <p:extLst>
      <p:ext uri="{BB962C8B-B14F-4D97-AF65-F5344CB8AC3E}">
        <p14:creationId xmlns:p14="http://schemas.microsoft.com/office/powerpoint/2010/main" val="34032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que 1 - horizontal-bandeBleu">
    <p:bg>
      <p:bgPr>
        <a:solidFill>
          <a:schemeClr val="bg1"/>
        </a:solidFill>
        <a:effectLst/>
      </p:bgPr>
    </p:bg>
    <p:spTree>
      <p:nvGrpSpPr>
        <p:cNvPr id="1" name=""/>
        <p:cNvGrpSpPr/>
        <p:nvPr/>
      </p:nvGrpSpPr>
      <p:grpSpPr>
        <a:xfrm>
          <a:off x="0" y="0"/>
          <a:ext cx="0" cy="0"/>
          <a:chOff x="0" y="0"/>
          <a:chExt cx="0" cy="0"/>
        </a:xfrm>
      </p:grpSpPr>
      <p:sp>
        <p:nvSpPr>
          <p:cNvPr id="10" name="Rectangle-bas"/>
          <p:cNvSpPr/>
          <p:nvPr userDrawn="1"/>
        </p:nvSpPr>
        <p:spPr>
          <a:xfrm>
            <a:off x="0" y="4369776"/>
            <a:ext cx="9144000" cy="77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16" name="Rectangle-haut"/>
          <p:cNvSpPr/>
          <p:nvPr userDrawn="1"/>
        </p:nvSpPr>
        <p:spPr>
          <a:xfrm>
            <a:off x="0" y="-1"/>
            <a:ext cx="9144000" cy="841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6" name="Espace réservé du pied de page 5"/>
          <p:cNvSpPr>
            <a:spLocks noGrp="1"/>
          </p:cNvSpPr>
          <p:nvPr>
            <p:ph type="ftr" sz="quarter" idx="21"/>
          </p:nvPr>
        </p:nvSpPr>
        <p:spPr>
          <a:xfrm>
            <a:off x="475675" y="4819410"/>
            <a:ext cx="4464000" cy="162000"/>
          </a:xfrm>
          <a:prstGeom prst="rect">
            <a:avLst/>
          </a:prstGeom>
        </p:spPr>
        <p:txBody>
          <a:bodyPr/>
          <a:lstStyle>
            <a:lvl1pPr>
              <a:defRPr>
                <a:solidFill>
                  <a:schemeClr val="accent2"/>
                </a:solidFill>
              </a:defRPr>
            </a:lvl1pPr>
          </a:lstStyle>
          <a:p>
            <a:r>
              <a:rPr lang="fr-CA"/>
              <a:t>Pied de page de la présentation ici</a:t>
            </a:r>
            <a:endParaRPr lang="fr-CA" dirty="0"/>
          </a:p>
        </p:txBody>
      </p:sp>
      <p:sp>
        <p:nvSpPr>
          <p:cNvPr id="7" name="Espace réservé du numéro de diapositive 6"/>
          <p:cNvSpPr>
            <a:spLocks noGrp="1"/>
          </p:cNvSpPr>
          <p:nvPr>
            <p:ph type="sldNum" sz="quarter" idx="22"/>
          </p:nvPr>
        </p:nvSpPr>
        <p:spPr>
          <a:xfrm>
            <a:off x="121132" y="4819410"/>
            <a:ext cx="216000" cy="162000"/>
          </a:xfrm>
          <a:prstGeom prst="rect">
            <a:avLst/>
          </a:prstGeom>
        </p:spPr>
        <p:txBody>
          <a:bodyPr/>
          <a:lstStyle/>
          <a:p>
            <a:fld id="{4935277D-866F-4BEA-8879-80233C760332}" type="slidenum">
              <a:rPr lang="fr-CA" smtClean="0"/>
              <a:pPr/>
              <a:t>‹#›</a:t>
            </a:fld>
            <a:endParaRPr lang="fr-CA" dirty="0"/>
          </a:p>
        </p:txBody>
      </p:sp>
      <p:sp>
        <p:nvSpPr>
          <p:cNvPr id="5" name="Espace réservé du contenu 4"/>
          <p:cNvSpPr>
            <a:spLocks noGrp="1"/>
          </p:cNvSpPr>
          <p:nvPr>
            <p:ph sz="quarter" idx="19"/>
          </p:nvPr>
        </p:nvSpPr>
        <p:spPr>
          <a:xfrm>
            <a:off x="337135" y="1525005"/>
            <a:ext cx="8271881" cy="2794819"/>
          </a:xfrm>
        </p:spPr>
        <p:txBody>
          <a:bodyPr/>
          <a:lstStyle>
            <a:lvl4pPr>
              <a:defRPr/>
            </a:lvl4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3" name="Sous-titre 2"/>
          <p:cNvSpPr>
            <a:spLocks noGrp="1"/>
          </p:cNvSpPr>
          <p:nvPr>
            <p:ph type="subTitle" idx="1"/>
          </p:nvPr>
        </p:nvSpPr>
        <p:spPr>
          <a:xfrm>
            <a:off x="337133" y="857254"/>
            <a:ext cx="8272156" cy="529046"/>
          </a:xfrm>
        </p:spPr>
        <p:txBody>
          <a:bodyPr anchor="t">
            <a:normAutofit/>
          </a:bodyPr>
          <a:lstStyle>
            <a:lvl1pPr marL="0" indent="0" algn="l">
              <a:spcBef>
                <a:spcPts val="0"/>
              </a:spcBef>
              <a:buNone/>
              <a:defRPr sz="15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Modifier le style des sous-titres du masque</a:t>
            </a:r>
            <a:endParaRPr lang="fr-CA" dirty="0"/>
          </a:p>
        </p:txBody>
      </p:sp>
      <p:sp>
        <p:nvSpPr>
          <p:cNvPr id="2" name="Titre 1"/>
          <p:cNvSpPr>
            <a:spLocks noGrp="1"/>
          </p:cNvSpPr>
          <p:nvPr>
            <p:ph type="title"/>
          </p:nvPr>
        </p:nvSpPr>
        <p:spPr/>
        <p:txBody>
          <a:bodyPr/>
          <a:lstStyle>
            <a:lvl1pPr>
              <a:defRPr>
                <a:solidFill>
                  <a:schemeClr val="bg1"/>
                </a:solidFill>
              </a:defRPr>
            </a:lvl1pPr>
          </a:lstStyle>
          <a:p>
            <a:r>
              <a:rPr lang="fr-FR" dirty="0"/>
              <a:t>Modifiez le style du titre</a:t>
            </a:r>
            <a:endParaRPr lang="fr-CA" dirty="0"/>
          </a:p>
        </p:txBody>
      </p:sp>
      <p:pic>
        <p:nvPicPr>
          <p:cNvPr id="12" name="Image 11">
            <a:extLst>
              <a:ext uri="{FF2B5EF4-FFF2-40B4-BE49-F238E27FC236}">
                <a16:creationId xmlns:a16="http://schemas.microsoft.com/office/drawing/2014/main" id="{188EF54E-3203-0E43-AD3D-21D3ADE5F5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9849" y="4512882"/>
            <a:ext cx="2719457" cy="437560"/>
          </a:xfrm>
          <a:prstGeom prst="rect">
            <a:avLst/>
          </a:prstGeom>
        </p:spPr>
      </p:pic>
    </p:spTree>
    <p:extLst>
      <p:ext uri="{BB962C8B-B14F-4D97-AF65-F5344CB8AC3E}">
        <p14:creationId xmlns:p14="http://schemas.microsoft.com/office/powerpoint/2010/main" val="171130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sous-titre, GRAPHIQUE (2)">
    <p:bg>
      <p:bgPr>
        <a:solidFill>
          <a:schemeClr val="bg1"/>
        </a:solidFill>
        <a:effectLst/>
      </p:bgPr>
    </p:bg>
    <p:spTree>
      <p:nvGrpSpPr>
        <p:cNvPr id="1" name=""/>
        <p:cNvGrpSpPr/>
        <p:nvPr/>
      </p:nvGrpSpPr>
      <p:grpSpPr>
        <a:xfrm>
          <a:off x="0" y="0"/>
          <a:ext cx="0" cy="0"/>
          <a:chOff x="0" y="0"/>
          <a:chExt cx="0" cy="0"/>
        </a:xfrm>
      </p:grpSpPr>
      <p:sp>
        <p:nvSpPr>
          <p:cNvPr id="6" name="Rectangle-droite"/>
          <p:cNvSpPr/>
          <p:nvPr userDrawn="1"/>
        </p:nvSpPr>
        <p:spPr>
          <a:xfrm>
            <a:off x="3" y="-1"/>
            <a:ext cx="3160077" cy="5142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5" name="Espace réservé du numéro de diapositive 4" hidden="1"/>
          <p:cNvSpPr>
            <a:spLocks noGrp="1"/>
          </p:cNvSpPr>
          <p:nvPr>
            <p:ph type="sldNum" sz="quarter" idx="17"/>
          </p:nvPr>
        </p:nvSpPr>
        <p:spPr>
          <a:xfrm>
            <a:off x="121132" y="4819410"/>
            <a:ext cx="216000" cy="162000"/>
          </a:xfrm>
          <a:prstGeom prst="rect">
            <a:avLst/>
          </a:prstGeom>
        </p:spPr>
        <p:txBody>
          <a:bodyPr/>
          <a:lstStyle>
            <a:lvl1pPr>
              <a:defRPr>
                <a:solidFill>
                  <a:schemeClr val="tx2"/>
                </a:solidFill>
              </a:defRPr>
            </a:lvl1pPr>
          </a:lstStyle>
          <a:p>
            <a:fld id="{4935277D-866F-4BEA-8879-80233C760332}" type="slidenum">
              <a:rPr lang="fr-CA" smtClean="0"/>
              <a:pPr/>
              <a:t>‹#›</a:t>
            </a:fld>
            <a:endParaRPr lang="fr-CA" dirty="0"/>
          </a:p>
        </p:txBody>
      </p:sp>
      <p:sp>
        <p:nvSpPr>
          <p:cNvPr id="3" name="Espace réservé du graphique 2"/>
          <p:cNvSpPr>
            <a:spLocks noGrp="1"/>
          </p:cNvSpPr>
          <p:nvPr>
            <p:ph type="chart" sz="quarter" idx="18"/>
          </p:nvPr>
        </p:nvSpPr>
        <p:spPr>
          <a:xfrm>
            <a:off x="3590925" y="757238"/>
            <a:ext cx="5157788" cy="3562350"/>
          </a:xfrm>
        </p:spPr>
        <p:txBody>
          <a:bodyPr/>
          <a:lstStyle>
            <a:lvl1pPr>
              <a:defRPr>
                <a:solidFill>
                  <a:schemeClr val="tx2"/>
                </a:solidFill>
              </a:defRPr>
            </a:lvl1pPr>
          </a:lstStyle>
          <a:p>
            <a:endParaRPr lang="fr-CA"/>
          </a:p>
        </p:txBody>
      </p:sp>
      <p:sp>
        <p:nvSpPr>
          <p:cNvPr id="8" name="Titre 7"/>
          <p:cNvSpPr>
            <a:spLocks noGrp="1"/>
          </p:cNvSpPr>
          <p:nvPr>
            <p:ph type="title"/>
          </p:nvPr>
        </p:nvSpPr>
        <p:spPr>
          <a:xfrm>
            <a:off x="303838" y="842963"/>
            <a:ext cx="2552400" cy="1773906"/>
          </a:xfrm>
          <a:prstGeom prst="rect">
            <a:avLst/>
          </a:prstGeom>
        </p:spPr>
        <p:txBody>
          <a:bodyPr tIns="0" rIns="0" bIns="0" anchor="b">
            <a:normAutofit/>
          </a:bodyPr>
          <a:lstStyle>
            <a:lvl1pPr>
              <a:defRPr sz="3600" cap="none" baseline="0">
                <a:solidFill>
                  <a:schemeClr val="accent2"/>
                </a:solidFill>
              </a:defRPr>
            </a:lvl1pPr>
          </a:lstStyle>
          <a:p>
            <a:r>
              <a:rPr lang="fr-FR" dirty="0"/>
              <a:t>Modifiez le style du titre</a:t>
            </a:r>
            <a:endParaRPr lang="fr-CA" dirty="0"/>
          </a:p>
        </p:txBody>
      </p:sp>
      <p:sp>
        <p:nvSpPr>
          <p:cNvPr id="10" name="Espace réservé du texte 9"/>
          <p:cNvSpPr>
            <a:spLocks noGrp="1"/>
          </p:cNvSpPr>
          <p:nvPr>
            <p:ph type="body" sz="quarter" idx="19"/>
          </p:nvPr>
        </p:nvSpPr>
        <p:spPr>
          <a:xfrm>
            <a:off x="303213" y="2686720"/>
            <a:ext cx="2552700" cy="1774031"/>
          </a:xfrm>
        </p:spPr>
        <p:txBody>
          <a:bodyPr>
            <a:normAutofit/>
          </a:bodyPr>
          <a:lstStyle>
            <a:lvl1pPr>
              <a:defRPr sz="1800">
                <a:solidFill>
                  <a:schemeClr val="bg1"/>
                </a:solidFill>
              </a:defRPr>
            </a:lvl1pPr>
            <a:lvl2pPr marL="358766" indent="-179996">
              <a:defRPr sz="1800">
                <a:solidFill>
                  <a:schemeClr val="bg1"/>
                </a:solidFill>
              </a:defRPr>
            </a:lvl2pPr>
          </a:lstStyle>
          <a:p>
            <a:pPr lvl="0"/>
            <a:r>
              <a:rPr lang="fr-FR" dirty="0"/>
              <a:t>Modifier les styles du texte du masque</a:t>
            </a:r>
          </a:p>
          <a:p>
            <a:pPr lvl="1"/>
            <a:r>
              <a:rPr lang="fr-FR" dirty="0"/>
              <a:t>Deuxième niveau</a:t>
            </a:r>
          </a:p>
        </p:txBody>
      </p:sp>
    </p:spTree>
    <p:extLst>
      <p:ext uri="{BB962C8B-B14F-4D97-AF65-F5344CB8AC3E}">
        <p14:creationId xmlns:p14="http://schemas.microsoft.com/office/powerpoint/2010/main" val="326671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contenu - bleu clair">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7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ABD367-2E71-9C48-9F1B-A61FF9E1E58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7E72CE5-A26C-864B-B563-D9A487578B7D}"/>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D135E3B-DD7C-6D43-821E-66D5DE8BD659}"/>
              </a:ext>
            </a:extLst>
          </p:cNvPr>
          <p:cNvSpPr>
            <a:spLocks noGrp="1"/>
          </p:cNvSpPr>
          <p:nvPr>
            <p:ph type="dt" sz="half" idx="10"/>
          </p:nvPr>
        </p:nvSpPr>
        <p:spPr/>
        <p:txBody>
          <a:bodyPr/>
          <a:lstStyle/>
          <a:p>
            <a:fld id="{54F38BA7-330E-EC44-B003-536BD16207E8}" type="datetimeFigureOut">
              <a:rPr lang="fr-FR" smtClean="0"/>
              <a:t>21/10/2021</a:t>
            </a:fld>
            <a:endParaRPr lang="fr-FR"/>
          </a:p>
        </p:txBody>
      </p:sp>
      <p:sp>
        <p:nvSpPr>
          <p:cNvPr id="5" name="Espace réservé du pied de page 4">
            <a:extLst>
              <a:ext uri="{FF2B5EF4-FFF2-40B4-BE49-F238E27FC236}">
                <a16:creationId xmlns:a16="http://schemas.microsoft.com/office/drawing/2014/main" id="{5B907272-7133-6B48-9975-260D6CB675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B6E8925-54DF-9449-BF0C-A6B8BFDBA837}"/>
              </a:ext>
            </a:extLst>
          </p:cNvPr>
          <p:cNvSpPr>
            <a:spLocks noGrp="1"/>
          </p:cNvSpPr>
          <p:nvPr>
            <p:ph type="sldNum" sz="quarter" idx="12"/>
          </p:nvPr>
        </p:nvSpPr>
        <p:spPr/>
        <p:txBody>
          <a:bodyPr/>
          <a:lstStyle/>
          <a:p>
            <a:fld id="{5E79F7EF-069B-FC46-8EBD-86AB8061C9CA}" type="slidenum">
              <a:rPr lang="fr-FR" smtClean="0"/>
              <a:t>‹#›</a:t>
            </a:fld>
            <a:endParaRPr lang="fr-FR"/>
          </a:p>
        </p:txBody>
      </p:sp>
    </p:spTree>
    <p:extLst>
      <p:ext uri="{BB962C8B-B14F-4D97-AF65-F5344CB8AC3E}">
        <p14:creationId xmlns:p14="http://schemas.microsoft.com/office/powerpoint/2010/main" val="3291376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age Titre">
    <p:spTree>
      <p:nvGrpSpPr>
        <p:cNvPr id="1" name=""/>
        <p:cNvGrpSpPr/>
        <p:nvPr/>
      </p:nvGrpSpPr>
      <p:grpSpPr>
        <a:xfrm>
          <a:off x="0" y="0"/>
          <a:ext cx="0" cy="0"/>
          <a:chOff x="0" y="0"/>
          <a:chExt cx="0" cy="0"/>
        </a:xfrm>
      </p:grpSpPr>
      <p:pic>
        <p:nvPicPr>
          <p:cNvPr id="7" name="Tour UdeM"/>
          <p:cNvPicPr>
            <a:picLocks noChangeAspect="1"/>
          </p:cNvPicPr>
          <p:nvPr userDrawn="1"/>
        </p:nvPicPr>
        <p:blipFill rotWithShape="1">
          <a:blip r:embed="rId2" cstate="hqprint">
            <a:extLst>
              <a:ext uri="{28A0092B-C50C-407E-A947-70E740481C1C}">
                <a14:useLocalDpi xmlns:a14="http://schemas.microsoft.com/office/drawing/2010/main" val="0"/>
              </a:ext>
            </a:extLst>
          </a:blip>
          <a:srcRect b="10735"/>
          <a:stretch/>
        </p:blipFill>
        <p:spPr>
          <a:xfrm>
            <a:off x="0" y="0"/>
            <a:ext cx="9144000" cy="5318551"/>
          </a:xfrm>
          <a:prstGeom prst="rect">
            <a:avLst/>
          </a:prstGeom>
        </p:spPr>
      </p:pic>
      <p:sp>
        <p:nvSpPr>
          <p:cNvPr id="17" name="Rectangle 16">
            <a:extLst>
              <a:ext uri="{FF2B5EF4-FFF2-40B4-BE49-F238E27FC236}">
                <a16:creationId xmlns:a16="http://schemas.microsoft.com/office/drawing/2014/main" id="{D9805552-F195-4C67-AE72-94F541781C2F}"/>
              </a:ext>
            </a:extLst>
          </p:cNvPr>
          <p:cNvSpPr/>
          <p:nvPr userDrawn="1"/>
        </p:nvSpPr>
        <p:spPr>
          <a:xfrm>
            <a:off x="4385511" y="559468"/>
            <a:ext cx="4758490" cy="4221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fr-CA" sz="1350"/>
          </a:p>
        </p:txBody>
      </p:sp>
      <p:pic>
        <p:nvPicPr>
          <p:cNvPr id="13" name="Logo-UdeM"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3388" y="4191211"/>
            <a:ext cx="1010414" cy="459738"/>
          </a:xfrm>
          <a:prstGeom prst="rect">
            <a:avLst/>
          </a:prstGeom>
        </p:spPr>
      </p:pic>
      <p:pic>
        <p:nvPicPr>
          <p:cNvPr id="2" name="logoUdeM-service/faculté" hidden="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41189" y="3971084"/>
            <a:ext cx="2157968" cy="726516"/>
          </a:xfrm>
          <a:prstGeom prst="rect">
            <a:avLst/>
          </a:prstGeom>
        </p:spPr>
      </p:pic>
      <p:sp>
        <p:nvSpPr>
          <p:cNvPr id="19" name="Texte-date"/>
          <p:cNvSpPr>
            <a:spLocks noGrp="1"/>
          </p:cNvSpPr>
          <p:nvPr userDrawn="1">
            <p:ph type="body" sz="quarter" idx="15" hasCustomPrompt="1"/>
          </p:nvPr>
        </p:nvSpPr>
        <p:spPr>
          <a:xfrm>
            <a:off x="4385509" y="3889976"/>
            <a:ext cx="2403000" cy="216000"/>
          </a:xfrm>
        </p:spPr>
        <p:txBody>
          <a:bodyPr lIns="504000" rIns="504000" anchor="b">
            <a:noAutofit/>
          </a:bodyPr>
          <a:lstStyle>
            <a:lvl1pPr>
              <a:spcBef>
                <a:spcPts val="0"/>
              </a:spcBef>
              <a:defRPr sz="825" b="0" baseline="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500">
                <a:solidFill>
                  <a:schemeClr val="accent2"/>
                </a:solidFill>
              </a:defRPr>
            </a:lvl5pPr>
          </a:lstStyle>
          <a:p>
            <a:pPr lvl="0"/>
            <a:r>
              <a:rPr lang="fr-FR" dirty="0"/>
              <a:t>Date</a:t>
            </a:r>
          </a:p>
        </p:txBody>
      </p:sp>
      <p:sp>
        <p:nvSpPr>
          <p:cNvPr id="6" name="Texte-NomPresentateur"/>
          <p:cNvSpPr>
            <a:spLocks noGrp="1"/>
          </p:cNvSpPr>
          <p:nvPr userDrawn="1">
            <p:ph type="body" sz="quarter" idx="14" hasCustomPrompt="1"/>
          </p:nvPr>
        </p:nvSpPr>
        <p:spPr>
          <a:xfrm>
            <a:off x="4385509" y="3369673"/>
            <a:ext cx="4758491" cy="513160"/>
          </a:xfrm>
        </p:spPr>
        <p:txBody>
          <a:bodyPr lIns="504000" rIns="504000" anchor="b">
            <a:noAutofit/>
          </a:bodyPr>
          <a:lstStyle>
            <a:lvl1pPr>
              <a:spcBef>
                <a:spcPts val="0"/>
              </a:spcBef>
              <a:defRPr sz="1200" b="1" baseline="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500">
                <a:solidFill>
                  <a:schemeClr val="accent2"/>
                </a:solidFill>
              </a:defRPr>
            </a:lvl5pPr>
          </a:lstStyle>
          <a:p>
            <a:pPr lvl="0"/>
            <a:r>
              <a:rPr lang="fr-FR" dirty="0"/>
              <a:t>Prénom Nom du présentateur</a:t>
            </a:r>
          </a:p>
        </p:txBody>
      </p:sp>
      <p:sp>
        <p:nvSpPr>
          <p:cNvPr id="3" name="Espace réservé du texte 2">
            <a:extLst>
              <a:ext uri="{FF2B5EF4-FFF2-40B4-BE49-F238E27FC236}">
                <a16:creationId xmlns:a16="http://schemas.microsoft.com/office/drawing/2014/main" id="{077B64BA-960D-4BDC-89A3-A7E560177446}"/>
              </a:ext>
            </a:extLst>
          </p:cNvPr>
          <p:cNvSpPr>
            <a:spLocks noGrp="1"/>
          </p:cNvSpPr>
          <p:nvPr userDrawn="1">
            <p:ph type="body" sz="quarter" idx="13"/>
          </p:nvPr>
        </p:nvSpPr>
        <p:spPr>
          <a:xfrm>
            <a:off x="4385510" y="559467"/>
            <a:ext cx="4758490" cy="2622416"/>
          </a:xfrm>
          <a:solidFill>
            <a:schemeClr val="tx2"/>
          </a:solidFill>
        </p:spPr>
        <p:txBody>
          <a:bodyPr lIns="504000" tIns="468000" rIns="504000" bIns="288000" anchor="t">
            <a:normAutofit/>
          </a:bodyPr>
          <a:lstStyle>
            <a:lvl1pPr marL="0" indent="0" algn="l">
              <a:lnSpc>
                <a:spcPct val="90000"/>
              </a:lnSpc>
              <a:spcBef>
                <a:spcPts val="375"/>
              </a:spcBef>
              <a:buFontTx/>
              <a:buNone/>
              <a:defRPr sz="2700">
                <a:solidFill>
                  <a:schemeClr val="accent2"/>
                </a:solidFill>
              </a:defRPr>
            </a:lvl1pPr>
          </a:lstStyle>
          <a:p>
            <a:pPr lvl="0"/>
            <a:r>
              <a:rPr lang="fr-FR" dirty="0"/>
              <a:t>Modifier les styles du texte du masque</a:t>
            </a:r>
          </a:p>
        </p:txBody>
      </p:sp>
      <p:pic>
        <p:nvPicPr>
          <p:cNvPr id="18" name="logoUdeM-et-du-monde_F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34416" y="4126510"/>
            <a:ext cx="2209584" cy="618300"/>
          </a:xfrm>
          <a:prstGeom prst="rect">
            <a:avLst/>
          </a:prstGeom>
        </p:spPr>
      </p:pic>
    </p:spTree>
    <p:extLst>
      <p:ext uri="{BB962C8B-B14F-4D97-AF65-F5344CB8AC3E}">
        <p14:creationId xmlns:p14="http://schemas.microsoft.com/office/powerpoint/2010/main" val="327375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6017">
          <p15:clr>
            <a:srgbClr val="FBAE40"/>
          </p15:clr>
        </p15:guide>
        <p15:guide id="4" pos="7469">
          <p15:clr>
            <a:srgbClr val="FBAE40"/>
          </p15:clr>
        </p15:guide>
        <p15:guide id="5" orient="horz" pos="3861">
          <p15:clr>
            <a:srgbClr val="FBAE40"/>
          </p15:clr>
        </p15:guide>
        <p15:guide id="6" orient="horz" pos="356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ercalaire - bleu - Titre et sous-titre">
    <p:bg>
      <p:bgPr>
        <a:solidFill>
          <a:schemeClr val="tx2"/>
        </a:solidFill>
        <a:effectLst/>
      </p:bgPr>
    </p:bg>
    <p:spTree>
      <p:nvGrpSpPr>
        <p:cNvPr id="1" name=""/>
        <p:cNvGrpSpPr/>
        <p:nvPr/>
      </p:nvGrpSpPr>
      <p:grpSpPr>
        <a:xfrm>
          <a:off x="0" y="0"/>
          <a:ext cx="0" cy="0"/>
          <a:chOff x="0" y="0"/>
          <a:chExt cx="0" cy="0"/>
        </a:xfrm>
      </p:grpSpPr>
      <p:sp>
        <p:nvSpPr>
          <p:cNvPr id="16" name="Espace réservé du pied de page 15"/>
          <p:cNvSpPr>
            <a:spLocks noGrp="1"/>
          </p:cNvSpPr>
          <p:nvPr>
            <p:ph type="ftr" sz="quarter" idx="12"/>
          </p:nvPr>
        </p:nvSpPr>
        <p:spPr>
          <a:xfrm>
            <a:off x="475675" y="4819410"/>
            <a:ext cx="4464000" cy="162000"/>
          </a:xfrm>
          <a:prstGeom prst="rect">
            <a:avLst/>
          </a:prstGeom>
        </p:spPr>
        <p:txBody>
          <a:bodyPr/>
          <a:lstStyle>
            <a:lvl1pPr>
              <a:defRPr>
                <a:solidFill>
                  <a:schemeClr val="bg2"/>
                </a:solidFill>
              </a:defRPr>
            </a:lvl1pPr>
          </a:lstStyle>
          <a:p>
            <a:r>
              <a:rPr lang="fr-CA"/>
              <a:t>Pied de page de la présentation ici</a:t>
            </a:r>
            <a:endParaRPr lang="fr-CA" dirty="0"/>
          </a:p>
        </p:txBody>
      </p:sp>
      <p:sp>
        <p:nvSpPr>
          <p:cNvPr id="17" name="Espace réservé du numéro de diapositive 16"/>
          <p:cNvSpPr>
            <a:spLocks noGrp="1"/>
          </p:cNvSpPr>
          <p:nvPr>
            <p:ph type="sldNum" sz="quarter" idx="13"/>
          </p:nvPr>
        </p:nvSpPr>
        <p:spPr>
          <a:xfrm>
            <a:off x="121132" y="4819410"/>
            <a:ext cx="216000" cy="162000"/>
          </a:xfrm>
          <a:prstGeom prst="rect">
            <a:avLst/>
          </a:prstGeom>
        </p:spPr>
        <p:txBody>
          <a:bodyPr/>
          <a:lstStyle/>
          <a:p>
            <a:fld id="{4935277D-866F-4BEA-8879-80233C760332}" type="slidenum">
              <a:rPr lang="fr-CA" smtClean="0"/>
              <a:pPr/>
              <a:t>‹#›</a:t>
            </a:fld>
            <a:endParaRPr lang="fr-CA"/>
          </a:p>
        </p:txBody>
      </p:sp>
      <p:cxnSp>
        <p:nvCxnSpPr>
          <p:cNvPr id="6" name="Connecteur droit 5"/>
          <p:cNvCxnSpPr/>
          <p:nvPr/>
        </p:nvCxnSpPr>
        <p:spPr>
          <a:xfrm>
            <a:off x="3" y="2181287"/>
            <a:ext cx="7384469" cy="0"/>
          </a:xfrm>
          <a:prstGeom prst="line">
            <a:avLst/>
          </a:prstGeom>
          <a:ln w="127000"/>
        </p:spPr>
        <p:style>
          <a:lnRef idx="1">
            <a:schemeClr val="accent2"/>
          </a:lnRef>
          <a:fillRef idx="0">
            <a:schemeClr val="accent2"/>
          </a:fillRef>
          <a:effectRef idx="0">
            <a:schemeClr val="accent2"/>
          </a:effectRef>
          <a:fontRef idx="minor">
            <a:schemeClr val="tx1"/>
          </a:fontRef>
        </p:style>
      </p:cxnSp>
      <p:sp>
        <p:nvSpPr>
          <p:cNvPr id="7" name="Espace réservé du texte 6"/>
          <p:cNvSpPr>
            <a:spLocks noGrp="1"/>
          </p:cNvSpPr>
          <p:nvPr>
            <p:ph type="body" sz="quarter" idx="10"/>
          </p:nvPr>
        </p:nvSpPr>
        <p:spPr>
          <a:xfrm>
            <a:off x="432598" y="2307772"/>
            <a:ext cx="6850397" cy="1927800"/>
          </a:xfrm>
        </p:spPr>
        <p:txBody>
          <a:bodyPr lIns="90000">
            <a:normAutofit/>
          </a:bodyPr>
          <a:lstStyle>
            <a:lvl1pPr marL="0" indent="0">
              <a:lnSpc>
                <a:spcPct val="100000"/>
              </a:lnSpc>
              <a:buNone/>
              <a:defRPr lang="fr-FR" sz="1800" kern="1200" dirty="0" smtClean="0">
                <a:solidFill>
                  <a:schemeClr val="bg1"/>
                </a:solidFill>
                <a:latin typeface="+mn-lt"/>
                <a:ea typeface="+mn-ea"/>
                <a:cs typeface="+mn-cs"/>
              </a:defRPr>
            </a:lvl1pPr>
            <a:lvl2pPr>
              <a:lnSpc>
                <a:spcPct val="100000"/>
              </a:lnSpc>
              <a:defRPr lang="fr-FR" sz="1800" kern="1200" dirty="0" smtClean="0">
                <a:solidFill>
                  <a:schemeClr val="bg1"/>
                </a:solidFill>
                <a:latin typeface="+mn-lt"/>
                <a:ea typeface="+mn-ea"/>
                <a:cs typeface="+mn-cs"/>
              </a:defRPr>
            </a:lvl2pPr>
            <a:lvl3pPr marL="857229" indent="-171446">
              <a:lnSpc>
                <a:spcPct val="100000"/>
              </a:lnSpc>
              <a:buFont typeface="Symbol" panose="05050102010706020507" pitchFamily="18" charset="2"/>
              <a:buChar char="-"/>
              <a:defRPr lang="fr-FR" sz="1600" kern="1200" dirty="0" smtClean="0">
                <a:solidFill>
                  <a:schemeClr val="bg1"/>
                </a:solidFill>
                <a:latin typeface="+mn-lt"/>
                <a:ea typeface="+mn-ea"/>
                <a:cs typeface="+mn-cs"/>
              </a:defRPr>
            </a:lvl3pPr>
          </a:lstStyle>
          <a:p>
            <a:pPr lvl="0"/>
            <a:r>
              <a:rPr lang="fr-FR" dirty="0"/>
              <a:t>Modifier les styles du texte du masque</a:t>
            </a:r>
          </a:p>
          <a:p>
            <a:pPr lvl="1"/>
            <a:r>
              <a:rPr lang="fr-FR" dirty="0"/>
              <a:t>Deuxième niveau</a:t>
            </a:r>
          </a:p>
          <a:p>
            <a:pPr lvl="2"/>
            <a:r>
              <a:rPr lang="fr-FR" dirty="0"/>
              <a:t>Troisième niveau</a:t>
            </a:r>
          </a:p>
        </p:txBody>
      </p:sp>
      <p:sp>
        <p:nvSpPr>
          <p:cNvPr id="8" name="Titre 7"/>
          <p:cNvSpPr>
            <a:spLocks noGrp="1"/>
          </p:cNvSpPr>
          <p:nvPr>
            <p:ph type="title"/>
          </p:nvPr>
        </p:nvSpPr>
        <p:spPr>
          <a:xfrm>
            <a:off x="432000" y="273844"/>
            <a:ext cx="6851116" cy="1790100"/>
          </a:xfrm>
          <a:prstGeom prst="rect">
            <a:avLst/>
          </a:prstGeom>
        </p:spPr>
        <p:txBody>
          <a:bodyPr lIns="90000" anchor="b">
            <a:normAutofit/>
          </a:bodyPr>
          <a:lstStyle>
            <a:lvl1pPr>
              <a:defRPr sz="6000" cap="none" baseline="0">
                <a:solidFill>
                  <a:schemeClr val="accent2"/>
                </a:solidFill>
              </a:defRPr>
            </a:lvl1pPr>
          </a:lstStyle>
          <a:p>
            <a:r>
              <a:rPr lang="fr-FR" dirty="0"/>
              <a:t>Modifiez le style du titre</a:t>
            </a:r>
            <a:endParaRPr lang="fr-CA" dirty="0"/>
          </a:p>
        </p:txBody>
      </p:sp>
      <p:sp>
        <p:nvSpPr>
          <p:cNvPr id="2" name="Rectangle 1">
            <a:extLst>
              <a:ext uri="{FF2B5EF4-FFF2-40B4-BE49-F238E27FC236}">
                <a16:creationId xmlns:a16="http://schemas.microsoft.com/office/drawing/2014/main" id="{10BDC50A-D474-7D47-A75B-51FF0E55C44F}"/>
              </a:ext>
            </a:extLst>
          </p:cNvPr>
          <p:cNvSpPr/>
          <p:nvPr userDrawn="1"/>
        </p:nvSpPr>
        <p:spPr>
          <a:xfrm>
            <a:off x="5858634" y="4521424"/>
            <a:ext cx="3196354" cy="6220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Image 10">
            <a:extLst>
              <a:ext uri="{FF2B5EF4-FFF2-40B4-BE49-F238E27FC236}">
                <a16:creationId xmlns:a16="http://schemas.microsoft.com/office/drawing/2014/main" id="{F929C843-64EA-434F-948E-679D78A1FC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9849" y="4512882"/>
            <a:ext cx="2719457" cy="437560"/>
          </a:xfrm>
          <a:prstGeom prst="rect">
            <a:avLst/>
          </a:prstGeom>
        </p:spPr>
      </p:pic>
    </p:spTree>
    <p:extLst>
      <p:ext uri="{BB962C8B-B14F-4D97-AF65-F5344CB8AC3E}">
        <p14:creationId xmlns:p14="http://schemas.microsoft.com/office/powerpoint/2010/main" val="4045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calaire - gris - Titre et sous-titre">
    <p:bg>
      <p:bgPr>
        <a:solidFill>
          <a:schemeClr val="bg1"/>
        </a:solidFill>
        <a:effectLst/>
      </p:bgPr>
    </p:bg>
    <p:spTree>
      <p:nvGrpSpPr>
        <p:cNvPr id="1" name=""/>
        <p:cNvGrpSpPr/>
        <p:nvPr/>
      </p:nvGrpSpPr>
      <p:grpSpPr>
        <a:xfrm>
          <a:off x="0" y="0"/>
          <a:ext cx="0" cy="0"/>
          <a:chOff x="0" y="0"/>
          <a:chExt cx="0" cy="0"/>
        </a:xfrm>
      </p:grpSpPr>
      <p:cxnSp>
        <p:nvCxnSpPr>
          <p:cNvPr id="6" name="Connecteur droit 5"/>
          <p:cNvCxnSpPr/>
          <p:nvPr/>
        </p:nvCxnSpPr>
        <p:spPr>
          <a:xfrm>
            <a:off x="3" y="2181287"/>
            <a:ext cx="7384469" cy="0"/>
          </a:xfrm>
          <a:prstGeom prst="line">
            <a:avLst/>
          </a:prstGeom>
          <a:ln w="127000"/>
        </p:spPr>
        <p:style>
          <a:lnRef idx="1">
            <a:schemeClr val="accent2"/>
          </a:lnRef>
          <a:fillRef idx="0">
            <a:schemeClr val="accent2"/>
          </a:fillRef>
          <a:effectRef idx="0">
            <a:schemeClr val="accent2"/>
          </a:effectRef>
          <a:fontRef idx="minor">
            <a:schemeClr val="tx1"/>
          </a:fontRef>
        </p:style>
      </p:cxnSp>
      <p:sp>
        <p:nvSpPr>
          <p:cNvPr id="7" name="Espace réservé du texte 6"/>
          <p:cNvSpPr>
            <a:spLocks noGrp="1"/>
          </p:cNvSpPr>
          <p:nvPr>
            <p:ph type="body" sz="quarter" idx="10"/>
          </p:nvPr>
        </p:nvSpPr>
        <p:spPr>
          <a:xfrm>
            <a:off x="432598" y="2307772"/>
            <a:ext cx="6850397" cy="1927800"/>
          </a:xfrm>
        </p:spPr>
        <p:txBody>
          <a:bodyPr lIns="90000">
            <a:normAutofit/>
          </a:bodyPr>
          <a:lstStyle>
            <a:lvl1pPr marL="0" indent="0">
              <a:lnSpc>
                <a:spcPct val="100000"/>
              </a:lnSpc>
              <a:buNone/>
              <a:defRPr lang="fr-FR" sz="1800" kern="1200" baseline="0" dirty="0" smtClean="0">
                <a:solidFill>
                  <a:schemeClr val="tx2"/>
                </a:solidFill>
                <a:latin typeface="+mn-lt"/>
                <a:ea typeface="+mn-ea"/>
                <a:cs typeface="+mn-cs"/>
              </a:defRPr>
            </a:lvl1pPr>
            <a:lvl2pPr>
              <a:lnSpc>
                <a:spcPct val="100000"/>
              </a:lnSpc>
              <a:defRPr lang="fr-FR" sz="1800" kern="1200" baseline="0" dirty="0" smtClean="0">
                <a:solidFill>
                  <a:schemeClr val="tx2"/>
                </a:solidFill>
                <a:latin typeface="+mn-lt"/>
                <a:ea typeface="+mn-ea"/>
                <a:cs typeface="+mn-cs"/>
              </a:defRPr>
            </a:lvl2pPr>
            <a:lvl3pPr marL="857229" indent="-171446">
              <a:lnSpc>
                <a:spcPct val="100000"/>
              </a:lnSpc>
              <a:buFont typeface="Symbol" panose="05050102010706020507" pitchFamily="18" charset="2"/>
              <a:buChar char="-"/>
              <a:defRPr lang="fr-FR" sz="1600" kern="1200" baseline="0" dirty="0" smtClean="0">
                <a:solidFill>
                  <a:schemeClr val="tx2"/>
                </a:solidFill>
                <a:latin typeface="+mn-lt"/>
                <a:ea typeface="+mn-ea"/>
                <a:cs typeface="+mn-cs"/>
              </a:defRPr>
            </a:lvl3pPr>
          </a:lstStyle>
          <a:p>
            <a:pPr lvl="0"/>
            <a:r>
              <a:rPr lang="fr-FR" dirty="0"/>
              <a:t>Modifier les styles du texte du masque</a:t>
            </a:r>
          </a:p>
          <a:p>
            <a:pPr lvl="1"/>
            <a:r>
              <a:rPr lang="fr-FR" dirty="0"/>
              <a:t>Deuxième niveau</a:t>
            </a:r>
          </a:p>
          <a:p>
            <a:pPr lvl="2"/>
            <a:r>
              <a:rPr lang="fr-FR" dirty="0"/>
              <a:t>Troisième niveau</a:t>
            </a:r>
          </a:p>
        </p:txBody>
      </p:sp>
      <p:sp>
        <p:nvSpPr>
          <p:cNvPr id="3" name="Espace réservé du pied de page 2">
            <a:extLst>
              <a:ext uri="{FF2B5EF4-FFF2-40B4-BE49-F238E27FC236}">
                <a16:creationId xmlns:a16="http://schemas.microsoft.com/office/drawing/2014/main" id="{30F1867E-B62A-6246-BAF6-3AE86EA9F15F}"/>
              </a:ext>
            </a:extLst>
          </p:cNvPr>
          <p:cNvSpPr>
            <a:spLocks noGrp="1"/>
          </p:cNvSpPr>
          <p:nvPr>
            <p:ph type="ftr" sz="quarter" idx="12"/>
          </p:nvPr>
        </p:nvSpPr>
        <p:spPr>
          <a:xfrm>
            <a:off x="475675" y="4819410"/>
            <a:ext cx="4464000" cy="162000"/>
          </a:xfrm>
          <a:prstGeom prst="rect">
            <a:avLst/>
          </a:prstGeom>
        </p:spPr>
        <p:txBody>
          <a:bodyPr/>
          <a:lstStyle/>
          <a:p>
            <a:r>
              <a:rPr lang="fr-CA"/>
              <a:t>Pied de page de la présentation ici</a:t>
            </a:r>
            <a:endParaRPr lang="fr-CA" dirty="0"/>
          </a:p>
        </p:txBody>
      </p:sp>
      <p:sp>
        <p:nvSpPr>
          <p:cNvPr id="4" name="Espace réservé du numéro de diapositive 3">
            <a:extLst>
              <a:ext uri="{FF2B5EF4-FFF2-40B4-BE49-F238E27FC236}">
                <a16:creationId xmlns:a16="http://schemas.microsoft.com/office/drawing/2014/main" id="{6389EB10-355C-1449-8204-DA010B096585}"/>
              </a:ext>
            </a:extLst>
          </p:cNvPr>
          <p:cNvSpPr>
            <a:spLocks noGrp="1"/>
          </p:cNvSpPr>
          <p:nvPr>
            <p:ph type="sldNum" sz="quarter" idx="13"/>
          </p:nvPr>
        </p:nvSpPr>
        <p:spPr>
          <a:xfrm>
            <a:off x="121132" y="4819410"/>
            <a:ext cx="216000" cy="162000"/>
          </a:xfrm>
          <a:prstGeom prst="rect">
            <a:avLst/>
          </a:prstGeom>
        </p:spPr>
        <p:txBody>
          <a:bodyPr/>
          <a:lstStyle/>
          <a:p>
            <a:fld id="{4935277D-866F-4BEA-8879-80233C760332}" type="slidenum">
              <a:rPr lang="fr-CA" smtClean="0"/>
              <a:pPr/>
              <a:t>‹#›</a:t>
            </a:fld>
            <a:endParaRPr lang="fr-CA" dirty="0"/>
          </a:p>
        </p:txBody>
      </p:sp>
      <p:sp>
        <p:nvSpPr>
          <p:cNvPr id="5" name="Titre 4">
            <a:extLst>
              <a:ext uri="{FF2B5EF4-FFF2-40B4-BE49-F238E27FC236}">
                <a16:creationId xmlns:a16="http://schemas.microsoft.com/office/drawing/2014/main" id="{001EFC86-27CB-404C-A478-8BA5F9913C02}"/>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870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aire - gris - Titre et image">
    <p:bg>
      <p:bgPr>
        <a:solidFill>
          <a:schemeClr val="bg1"/>
        </a:solidFill>
        <a:effectLst/>
      </p:bgPr>
    </p:bg>
    <p:spTree>
      <p:nvGrpSpPr>
        <p:cNvPr id="1" name=""/>
        <p:cNvGrpSpPr/>
        <p:nvPr/>
      </p:nvGrpSpPr>
      <p:grpSpPr>
        <a:xfrm>
          <a:off x="0" y="0"/>
          <a:ext cx="0" cy="0"/>
          <a:chOff x="0" y="0"/>
          <a:chExt cx="0" cy="0"/>
        </a:xfrm>
      </p:grpSpPr>
      <p:cxnSp>
        <p:nvCxnSpPr>
          <p:cNvPr id="6" name="Connecteur droit 5"/>
          <p:cNvCxnSpPr>
            <a:cxnSpLocks/>
          </p:cNvCxnSpPr>
          <p:nvPr/>
        </p:nvCxnSpPr>
        <p:spPr>
          <a:xfrm>
            <a:off x="3" y="2181287"/>
            <a:ext cx="5737253" cy="0"/>
          </a:xfrm>
          <a:prstGeom prst="line">
            <a:avLst/>
          </a:prstGeom>
          <a:ln w="127000"/>
        </p:spPr>
        <p:style>
          <a:lnRef idx="1">
            <a:schemeClr val="accent2"/>
          </a:lnRef>
          <a:fillRef idx="0">
            <a:schemeClr val="accent2"/>
          </a:fillRef>
          <a:effectRef idx="0">
            <a:schemeClr val="accent2"/>
          </a:effectRef>
          <a:fontRef idx="minor">
            <a:schemeClr val="tx1"/>
          </a:fontRef>
        </p:style>
      </p:cxnSp>
      <p:sp>
        <p:nvSpPr>
          <p:cNvPr id="8" name="Titre 7"/>
          <p:cNvSpPr>
            <a:spLocks noGrp="1"/>
          </p:cNvSpPr>
          <p:nvPr>
            <p:ph type="title"/>
          </p:nvPr>
        </p:nvSpPr>
        <p:spPr>
          <a:xfrm>
            <a:off x="432003" y="273844"/>
            <a:ext cx="5305253" cy="1790100"/>
          </a:xfrm>
          <a:prstGeom prst="rect">
            <a:avLst/>
          </a:prstGeom>
        </p:spPr>
        <p:txBody>
          <a:bodyPr lIns="90000" anchor="b">
            <a:normAutofit/>
          </a:bodyPr>
          <a:lstStyle>
            <a:lvl1pPr>
              <a:defRPr sz="6000" cap="none" baseline="0">
                <a:solidFill>
                  <a:schemeClr val="accent2"/>
                </a:solidFill>
              </a:defRPr>
            </a:lvl1pPr>
          </a:lstStyle>
          <a:p>
            <a:r>
              <a:rPr lang="fr-FR"/>
              <a:t>Modifiez le style du titre</a:t>
            </a:r>
            <a:endParaRPr lang="fr-CA" dirty="0"/>
          </a:p>
        </p:txBody>
      </p:sp>
      <p:sp>
        <p:nvSpPr>
          <p:cNvPr id="5" name="Espace réservé pour une image  8">
            <a:extLst>
              <a:ext uri="{FF2B5EF4-FFF2-40B4-BE49-F238E27FC236}">
                <a16:creationId xmlns:a16="http://schemas.microsoft.com/office/drawing/2014/main" id="{937E0801-F10B-BA45-A3E7-272644C00D01}"/>
              </a:ext>
            </a:extLst>
          </p:cNvPr>
          <p:cNvSpPr>
            <a:spLocks noGrp="1"/>
          </p:cNvSpPr>
          <p:nvPr>
            <p:ph type="pic" sz="quarter" idx="10" hasCustomPrompt="1"/>
          </p:nvPr>
        </p:nvSpPr>
        <p:spPr>
          <a:xfrm>
            <a:off x="0" y="2298631"/>
            <a:ext cx="5737253" cy="2844870"/>
          </a:xfrm>
          <a:blipFill dpi="0" rotWithShape="1">
            <a:blip r:embed="rId2"/>
            <a:srcRect/>
            <a:stretch>
              <a:fillRect t="-19994" r="-4006" b="-13866"/>
            </a:stretch>
          </a:blipFill>
        </p:spPr>
        <p:txBody>
          <a:bodyPr/>
          <a:lstStyle>
            <a:lvl1pPr>
              <a:defRPr>
                <a:solidFill>
                  <a:schemeClr val="bg1"/>
                </a:solidFill>
              </a:defRPr>
            </a:lvl1pPr>
          </a:lstStyle>
          <a:p>
            <a:r>
              <a:rPr lang="fr-CA" dirty="0"/>
              <a:t>Cliquez sur l’icône pour modifier l’image</a:t>
            </a:r>
          </a:p>
        </p:txBody>
      </p:sp>
    </p:spTree>
    <p:extLst>
      <p:ext uri="{BB962C8B-B14F-4D97-AF65-F5344CB8AC3E}">
        <p14:creationId xmlns:p14="http://schemas.microsoft.com/office/powerpoint/2010/main" val="357353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1)">
    <p:bg>
      <p:bgPr>
        <a:solidFill>
          <a:schemeClr val="bg2"/>
        </a:solidFill>
        <a:effectLst/>
      </p:bgPr>
    </p:bg>
    <p:spTree>
      <p:nvGrpSpPr>
        <p:cNvPr id="1" name=""/>
        <p:cNvGrpSpPr/>
        <p:nvPr/>
      </p:nvGrpSpPr>
      <p:grpSpPr>
        <a:xfrm>
          <a:off x="0" y="0"/>
          <a:ext cx="0" cy="0"/>
          <a:chOff x="0" y="0"/>
          <a:chExt cx="0" cy="0"/>
        </a:xfrm>
      </p:grpSpPr>
      <p:sp>
        <p:nvSpPr>
          <p:cNvPr id="8" name="Rectangle-bas"/>
          <p:cNvSpPr/>
          <p:nvPr userDrawn="1"/>
        </p:nvSpPr>
        <p:spPr>
          <a:xfrm>
            <a:off x="0" y="4369777"/>
            <a:ext cx="9144000" cy="7737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14" name="Espace réservé du pied de page 13"/>
          <p:cNvSpPr>
            <a:spLocks noGrp="1"/>
          </p:cNvSpPr>
          <p:nvPr>
            <p:ph type="ftr" sz="quarter" idx="15"/>
          </p:nvPr>
        </p:nvSpPr>
        <p:spPr>
          <a:xfrm>
            <a:off x="475675" y="4819410"/>
            <a:ext cx="4464000" cy="162000"/>
          </a:xfrm>
          <a:prstGeom prst="rect">
            <a:avLst/>
          </a:prstGeom>
        </p:spPr>
        <p:txBody>
          <a:bodyPr/>
          <a:lstStyle>
            <a:lvl1pPr>
              <a:defRPr>
                <a:solidFill>
                  <a:schemeClr val="tx2"/>
                </a:solidFill>
              </a:defRPr>
            </a:lvl1pPr>
          </a:lstStyle>
          <a:p>
            <a:r>
              <a:rPr lang="fr-CA"/>
              <a:t>Pied de page de la présentation ici</a:t>
            </a:r>
            <a:endParaRPr lang="fr-CA" dirty="0"/>
          </a:p>
        </p:txBody>
      </p:sp>
      <p:sp>
        <p:nvSpPr>
          <p:cNvPr id="15" name="Espace réservé du numéro de diapositive 14"/>
          <p:cNvSpPr>
            <a:spLocks noGrp="1"/>
          </p:cNvSpPr>
          <p:nvPr>
            <p:ph type="sldNum" sz="quarter" idx="16"/>
          </p:nvPr>
        </p:nvSpPr>
        <p:spPr>
          <a:xfrm>
            <a:off x="121132" y="4819410"/>
            <a:ext cx="216000" cy="162000"/>
          </a:xfrm>
          <a:prstGeom prst="rect">
            <a:avLst/>
          </a:prstGeom>
          <a:solidFill>
            <a:schemeClr val="accent1"/>
          </a:solidFill>
        </p:spPr>
        <p:txBody>
          <a:bodyPr/>
          <a:lstStyle>
            <a:lvl1pPr>
              <a:defRPr>
                <a:solidFill>
                  <a:schemeClr val="bg2"/>
                </a:solidFill>
              </a:defRPr>
            </a:lvl1pPr>
          </a:lstStyle>
          <a:p>
            <a:fld id="{4935277D-866F-4BEA-8879-80233C760332}" type="slidenum">
              <a:rPr lang="fr-CA" smtClean="0"/>
              <a:pPr/>
              <a:t>‹#›</a:t>
            </a:fld>
            <a:endParaRPr lang="fr-CA" dirty="0"/>
          </a:p>
        </p:txBody>
      </p:sp>
      <p:sp>
        <p:nvSpPr>
          <p:cNvPr id="10" name="Espace réservé du contenu 9"/>
          <p:cNvSpPr>
            <a:spLocks noGrp="1"/>
          </p:cNvSpPr>
          <p:nvPr>
            <p:ph sz="quarter" idx="19"/>
          </p:nvPr>
        </p:nvSpPr>
        <p:spPr>
          <a:xfrm>
            <a:off x="715963" y="1727598"/>
            <a:ext cx="7739062" cy="253007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Titre 4"/>
          <p:cNvSpPr>
            <a:spLocks noGrp="1"/>
          </p:cNvSpPr>
          <p:nvPr>
            <p:ph type="title"/>
          </p:nvPr>
        </p:nvSpPr>
        <p:spPr>
          <a:xfrm>
            <a:off x="716575" y="481694"/>
            <a:ext cx="7722577" cy="1011193"/>
          </a:xfrm>
        </p:spPr>
        <p:txBody>
          <a:bodyPr>
            <a:noAutofit/>
          </a:bodyPr>
          <a:lstStyle>
            <a:lvl1pPr>
              <a:defRPr sz="4400">
                <a:solidFill>
                  <a:schemeClr val="tx2"/>
                </a:solidFill>
              </a:defRPr>
            </a:lvl1pPr>
          </a:lstStyle>
          <a:p>
            <a:r>
              <a:rPr lang="fr-FR" dirty="0"/>
              <a:t>Modifiez le style du titre</a:t>
            </a:r>
            <a:endParaRPr lang="fr-CA" dirty="0"/>
          </a:p>
        </p:txBody>
      </p:sp>
      <p:pic>
        <p:nvPicPr>
          <p:cNvPr id="11" name="Image 10">
            <a:extLst>
              <a:ext uri="{FF2B5EF4-FFF2-40B4-BE49-F238E27FC236}">
                <a16:creationId xmlns:a16="http://schemas.microsoft.com/office/drawing/2014/main" id="{27CD6787-B839-5542-8009-84657F16E4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3966" y="4508622"/>
            <a:ext cx="2915704" cy="469136"/>
          </a:xfrm>
          <a:prstGeom prst="rect">
            <a:avLst/>
          </a:prstGeom>
        </p:spPr>
      </p:pic>
    </p:spTree>
    <p:extLst>
      <p:ext uri="{BB962C8B-B14F-4D97-AF65-F5344CB8AC3E}">
        <p14:creationId xmlns:p14="http://schemas.microsoft.com/office/powerpoint/2010/main" val="203163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2)">
    <p:bg>
      <p:bgPr>
        <a:solidFill>
          <a:schemeClr val="bg2"/>
        </a:solidFill>
        <a:effectLst/>
      </p:bgPr>
    </p:bg>
    <p:spTree>
      <p:nvGrpSpPr>
        <p:cNvPr id="1" name=""/>
        <p:cNvGrpSpPr/>
        <p:nvPr/>
      </p:nvGrpSpPr>
      <p:grpSpPr>
        <a:xfrm>
          <a:off x="0" y="0"/>
          <a:ext cx="0" cy="0"/>
          <a:chOff x="0" y="0"/>
          <a:chExt cx="0" cy="0"/>
        </a:xfrm>
      </p:grpSpPr>
      <p:sp>
        <p:nvSpPr>
          <p:cNvPr id="9" name="Rectangle-bas"/>
          <p:cNvSpPr/>
          <p:nvPr userDrawn="1"/>
        </p:nvSpPr>
        <p:spPr>
          <a:xfrm>
            <a:off x="0" y="4369777"/>
            <a:ext cx="9144000" cy="7737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14" name="Espace réservé du pied de page 13"/>
          <p:cNvSpPr>
            <a:spLocks noGrp="1"/>
          </p:cNvSpPr>
          <p:nvPr>
            <p:ph type="ftr" sz="quarter" idx="15"/>
          </p:nvPr>
        </p:nvSpPr>
        <p:spPr>
          <a:xfrm>
            <a:off x="475675" y="4819410"/>
            <a:ext cx="4464000" cy="162000"/>
          </a:xfrm>
          <a:prstGeom prst="rect">
            <a:avLst/>
          </a:prstGeom>
        </p:spPr>
        <p:txBody>
          <a:bodyPr/>
          <a:lstStyle>
            <a:lvl1pPr>
              <a:defRPr>
                <a:solidFill>
                  <a:schemeClr val="accent2"/>
                </a:solidFill>
              </a:defRPr>
            </a:lvl1pPr>
          </a:lstStyle>
          <a:p>
            <a:r>
              <a:rPr lang="fr-CA"/>
              <a:t>Pied de page de la présentation ici</a:t>
            </a:r>
            <a:endParaRPr lang="fr-CA" dirty="0"/>
          </a:p>
        </p:txBody>
      </p:sp>
      <p:sp>
        <p:nvSpPr>
          <p:cNvPr id="15" name="Espace réservé du numéro de diapositive 14"/>
          <p:cNvSpPr>
            <a:spLocks noGrp="1"/>
          </p:cNvSpPr>
          <p:nvPr>
            <p:ph type="sldNum" sz="quarter" idx="16"/>
          </p:nvPr>
        </p:nvSpPr>
        <p:spPr>
          <a:xfrm>
            <a:off x="121132" y="4819410"/>
            <a:ext cx="216000" cy="162000"/>
          </a:xfrm>
          <a:prstGeom prst="rect">
            <a:avLst/>
          </a:prstGeom>
          <a:solidFill>
            <a:schemeClr val="accent2"/>
          </a:solidFill>
        </p:spPr>
        <p:txBody>
          <a:bodyPr/>
          <a:lstStyle>
            <a:lvl1pPr>
              <a:defRPr>
                <a:solidFill>
                  <a:schemeClr val="tx2"/>
                </a:solidFill>
              </a:defRPr>
            </a:lvl1pPr>
          </a:lstStyle>
          <a:p>
            <a:fld id="{4935277D-866F-4BEA-8879-80233C760332}" type="slidenum">
              <a:rPr lang="fr-CA" smtClean="0"/>
              <a:pPr/>
              <a:t>‹#›</a:t>
            </a:fld>
            <a:endParaRPr lang="fr-CA" dirty="0"/>
          </a:p>
        </p:txBody>
      </p:sp>
      <p:sp>
        <p:nvSpPr>
          <p:cNvPr id="3" name="Espace réservé du contenu 2"/>
          <p:cNvSpPr>
            <a:spLocks noGrp="1"/>
          </p:cNvSpPr>
          <p:nvPr>
            <p:ph sz="quarter" idx="19"/>
          </p:nvPr>
        </p:nvSpPr>
        <p:spPr>
          <a:xfrm>
            <a:off x="715963" y="1728788"/>
            <a:ext cx="7739062" cy="253007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Titre 4"/>
          <p:cNvSpPr>
            <a:spLocks noGrp="1"/>
          </p:cNvSpPr>
          <p:nvPr>
            <p:ph type="title"/>
          </p:nvPr>
        </p:nvSpPr>
        <p:spPr>
          <a:xfrm>
            <a:off x="716575" y="481694"/>
            <a:ext cx="7722577" cy="1011193"/>
          </a:xfrm>
        </p:spPr>
        <p:txBody>
          <a:bodyPr>
            <a:noAutofit/>
          </a:bodyPr>
          <a:lstStyle>
            <a:lvl1pPr>
              <a:defRPr sz="4400">
                <a:solidFill>
                  <a:schemeClr val="tx2"/>
                </a:solidFill>
              </a:defRPr>
            </a:lvl1pPr>
          </a:lstStyle>
          <a:p>
            <a:r>
              <a:rPr lang="fr-FR" dirty="0"/>
              <a:t>Modifiez le style du titre</a:t>
            </a:r>
            <a:endParaRPr lang="fr-CA" dirty="0"/>
          </a:p>
        </p:txBody>
      </p:sp>
      <p:pic>
        <p:nvPicPr>
          <p:cNvPr id="8" name="Image 7">
            <a:extLst>
              <a:ext uri="{FF2B5EF4-FFF2-40B4-BE49-F238E27FC236}">
                <a16:creationId xmlns:a16="http://schemas.microsoft.com/office/drawing/2014/main" id="{F709FE8C-7C33-0F4B-AFA3-8862F3E07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9849" y="4512882"/>
            <a:ext cx="2719457" cy="437560"/>
          </a:xfrm>
          <a:prstGeom prst="rect">
            <a:avLst/>
          </a:prstGeom>
        </p:spPr>
      </p:pic>
    </p:spTree>
    <p:extLst>
      <p:ext uri="{BB962C8B-B14F-4D97-AF65-F5344CB8AC3E}">
        <p14:creationId xmlns:p14="http://schemas.microsoft.com/office/powerpoint/2010/main" val="26760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3)">
    <p:bg>
      <p:bgPr>
        <a:solidFill>
          <a:schemeClr val="bg1"/>
        </a:solidFill>
        <a:effectLst/>
      </p:bgPr>
    </p:bg>
    <p:spTree>
      <p:nvGrpSpPr>
        <p:cNvPr id="1" name=""/>
        <p:cNvGrpSpPr/>
        <p:nvPr/>
      </p:nvGrpSpPr>
      <p:grpSpPr>
        <a:xfrm>
          <a:off x="0" y="0"/>
          <a:ext cx="0" cy="0"/>
          <a:chOff x="0" y="0"/>
          <a:chExt cx="0" cy="0"/>
        </a:xfrm>
      </p:grpSpPr>
      <p:sp>
        <p:nvSpPr>
          <p:cNvPr id="11" name="Rectangle-bas"/>
          <p:cNvSpPr/>
          <p:nvPr userDrawn="1"/>
        </p:nvSpPr>
        <p:spPr>
          <a:xfrm>
            <a:off x="0" y="4369776"/>
            <a:ext cx="9144000" cy="77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14" name="Espace réservé du pied de page 13"/>
          <p:cNvSpPr>
            <a:spLocks noGrp="1"/>
          </p:cNvSpPr>
          <p:nvPr>
            <p:ph type="ftr" sz="quarter" idx="15"/>
          </p:nvPr>
        </p:nvSpPr>
        <p:spPr>
          <a:xfrm>
            <a:off x="475675" y="4819410"/>
            <a:ext cx="4464000" cy="162000"/>
          </a:xfrm>
          <a:prstGeom prst="rect">
            <a:avLst/>
          </a:prstGeom>
        </p:spPr>
        <p:txBody>
          <a:bodyPr/>
          <a:lstStyle>
            <a:lvl1pPr>
              <a:defRPr>
                <a:solidFill>
                  <a:schemeClr val="tx2"/>
                </a:solidFill>
              </a:defRPr>
            </a:lvl1pPr>
          </a:lstStyle>
          <a:p>
            <a:r>
              <a:rPr lang="fr-CA"/>
              <a:t>Pied de page de la présentation ici</a:t>
            </a:r>
            <a:endParaRPr lang="fr-CA" dirty="0"/>
          </a:p>
        </p:txBody>
      </p:sp>
      <p:sp>
        <p:nvSpPr>
          <p:cNvPr id="15" name="Espace réservé du numéro de diapositive 14"/>
          <p:cNvSpPr>
            <a:spLocks noGrp="1"/>
          </p:cNvSpPr>
          <p:nvPr>
            <p:ph type="sldNum" sz="quarter" idx="16"/>
          </p:nvPr>
        </p:nvSpPr>
        <p:spPr>
          <a:xfrm>
            <a:off x="121132" y="4819410"/>
            <a:ext cx="216000" cy="162000"/>
          </a:xfrm>
          <a:prstGeom prst="rect">
            <a:avLst/>
          </a:prstGeom>
          <a:solidFill>
            <a:schemeClr val="accent1"/>
          </a:solidFill>
        </p:spPr>
        <p:txBody>
          <a:bodyPr/>
          <a:lstStyle>
            <a:lvl1pPr>
              <a:defRPr>
                <a:solidFill>
                  <a:schemeClr val="bg2"/>
                </a:solidFill>
              </a:defRPr>
            </a:lvl1pPr>
          </a:lstStyle>
          <a:p>
            <a:fld id="{4935277D-866F-4BEA-8879-80233C760332}" type="slidenum">
              <a:rPr lang="fr-CA" smtClean="0"/>
              <a:pPr/>
              <a:t>‹#›</a:t>
            </a:fld>
            <a:endParaRPr lang="fr-CA" dirty="0"/>
          </a:p>
        </p:txBody>
      </p:sp>
      <p:sp>
        <p:nvSpPr>
          <p:cNvPr id="3" name="Espace réservé du contenu 2"/>
          <p:cNvSpPr>
            <a:spLocks noGrp="1"/>
          </p:cNvSpPr>
          <p:nvPr>
            <p:ph sz="quarter" idx="19"/>
          </p:nvPr>
        </p:nvSpPr>
        <p:spPr>
          <a:xfrm>
            <a:off x="715963" y="1728788"/>
            <a:ext cx="7739062" cy="253007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Titre 4"/>
          <p:cNvSpPr>
            <a:spLocks noGrp="1"/>
          </p:cNvSpPr>
          <p:nvPr>
            <p:ph type="title"/>
          </p:nvPr>
        </p:nvSpPr>
        <p:spPr>
          <a:xfrm>
            <a:off x="716575" y="481694"/>
            <a:ext cx="7722577" cy="1011193"/>
          </a:xfrm>
        </p:spPr>
        <p:txBody>
          <a:bodyPr>
            <a:noAutofit/>
          </a:bodyPr>
          <a:lstStyle>
            <a:lvl1pPr>
              <a:defRPr sz="4400">
                <a:solidFill>
                  <a:schemeClr val="tx2"/>
                </a:solidFill>
              </a:defRPr>
            </a:lvl1pPr>
          </a:lstStyle>
          <a:p>
            <a:r>
              <a:rPr lang="fr-FR" dirty="0"/>
              <a:t>Modifiez le style du titre</a:t>
            </a:r>
            <a:endParaRPr lang="fr-CA" dirty="0"/>
          </a:p>
        </p:txBody>
      </p:sp>
      <p:pic>
        <p:nvPicPr>
          <p:cNvPr id="8" name="Image 7">
            <a:extLst>
              <a:ext uri="{FF2B5EF4-FFF2-40B4-BE49-F238E27FC236}">
                <a16:creationId xmlns:a16="http://schemas.microsoft.com/office/drawing/2014/main" id="{C1261816-7CFB-C748-B616-EDA359666E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3966" y="4508622"/>
            <a:ext cx="2915704" cy="469136"/>
          </a:xfrm>
          <a:prstGeom prst="rect">
            <a:avLst/>
          </a:prstGeom>
        </p:spPr>
      </p:pic>
    </p:spTree>
    <p:extLst>
      <p:ext uri="{BB962C8B-B14F-4D97-AF65-F5344CB8AC3E}">
        <p14:creationId xmlns:p14="http://schemas.microsoft.com/office/powerpoint/2010/main" val="32686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4)">
    <p:bg>
      <p:bgPr>
        <a:solidFill>
          <a:schemeClr val="bg1"/>
        </a:solidFill>
        <a:effectLst/>
      </p:bgPr>
    </p:bg>
    <p:spTree>
      <p:nvGrpSpPr>
        <p:cNvPr id="1" name=""/>
        <p:cNvGrpSpPr/>
        <p:nvPr/>
      </p:nvGrpSpPr>
      <p:grpSpPr>
        <a:xfrm>
          <a:off x="0" y="0"/>
          <a:ext cx="0" cy="0"/>
          <a:chOff x="0" y="0"/>
          <a:chExt cx="0" cy="0"/>
        </a:xfrm>
      </p:grpSpPr>
      <p:sp>
        <p:nvSpPr>
          <p:cNvPr id="5" name="Espace réservé du contenu 4"/>
          <p:cNvSpPr>
            <a:spLocks noGrp="1"/>
          </p:cNvSpPr>
          <p:nvPr>
            <p:ph sz="quarter" idx="19"/>
          </p:nvPr>
        </p:nvSpPr>
        <p:spPr>
          <a:xfrm>
            <a:off x="395154" y="1207828"/>
            <a:ext cx="8337682" cy="3233673"/>
          </a:xfrm>
        </p:spPr>
        <p:txBody>
          <a:bodyPr/>
          <a:lstStyle>
            <a:lvl4pPr>
              <a:defRPr/>
            </a:lvl4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16" name="Rectangle-haut"/>
          <p:cNvSpPr/>
          <p:nvPr userDrawn="1"/>
        </p:nvSpPr>
        <p:spPr>
          <a:xfrm>
            <a:off x="0" y="-1"/>
            <a:ext cx="9144000" cy="841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6" name="Espace réservé du pied de page 5"/>
          <p:cNvSpPr>
            <a:spLocks noGrp="1"/>
          </p:cNvSpPr>
          <p:nvPr>
            <p:ph type="ftr" sz="quarter" idx="21"/>
          </p:nvPr>
        </p:nvSpPr>
        <p:spPr>
          <a:xfrm>
            <a:off x="475675" y="4819410"/>
            <a:ext cx="4464000" cy="162000"/>
          </a:xfrm>
          <a:prstGeom prst="rect">
            <a:avLst/>
          </a:prstGeom>
        </p:spPr>
        <p:txBody>
          <a:bodyPr/>
          <a:lstStyle/>
          <a:p>
            <a:r>
              <a:rPr lang="fr-CA"/>
              <a:t>Pied de page de la présentation ici</a:t>
            </a:r>
            <a:endParaRPr lang="fr-CA" dirty="0"/>
          </a:p>
        </p:txBody>
      </p:sp>
      <p:sp>
        <p:nvSpPr>
          <p:cNvPr id="7" name="Espace réservé du numéro de diapositive 6"/>
          <p:cNvSpPr>
            <a:spLocks noGrp="1"/>
          </p:cNvSpPr>
          <p:nvPr>
            <p:ph type="sldNum" sz="quarter" idx="22"/>
          </p:nvPr>
        </p:nvSpPr>
        <p:spPr>
          <a:xfrm>
            <a:off x="121132" y="4819410"/>
            <a:ext cx="216000" cy="162000"/>
          </a:xfrm>
          <a:prstGeom prst="rect">
            <a:avLst/>
          </a:prstGeom>
        </p:spPr>
        <p:txBody>
          <a:bodyPr/>
          <a:lstStyle/>
          <a:p>
            <a:fld id="{4935277D-866F-4BEA-8879-80233C760332}" type="slidenum">
              <a:rPr lang="fr-CA" smtClean="0"/>
              <a:pPr/>
              <a:t>‹#›</a:t>
            </a:fld>
            <a:endParaRPr lang="fr-CA" dirty="0"/>
          </a:p>
        </p:txBody>
      </p:sp>
      <p:sp>
        <p:nvSpPr>
          <p:cNvPr id="2" name="Titre 1"/>
          <p:cNvSpPr>
            <a:spLocks noGrp="1"/>
          </p:cNvSpPr>
          <p:nvPr>
            <p:ph type="title"/>
          </p:nvPr>
        </p:nvSpPr>
        <p:spPr>
          <a:xfrm>
            <a:off x="402841" y="144386"/>
            <a:ext cx="8336720" cy="675563"/>
          </a:xfrm>
        </p:spPr>
        <p:txBody>
          <a:bodyPr/>
          <a:lstStyle>
            <a:lvl1pPr>
              <a:defRPr>
                <a:solidFill>
                  <a:schemeClr val="accent2"/>
                </a:solidFill>
              </a:defRPr>
            </a:lvl1pPr>
          </a:lstStyle>
          <a:p>
            <a:r>
              <a:rPr lang="fr-FR" dirty="0"/>
              <a:t>Modifiez le style du titre</a:t>
            </a:r>
            <a:endParaRPr lang="fr-CA" dirty="0"/>
          </a:p>
        </p:txBody>
      </p:sp>
    </p:spTree>
    <p:extLst>
      <p:ext uri="{BB962C8B-B14F-4D97-AF65-F5344CB8AC3E}">
        <p14:creationId xmlns:p14="http://schemas.microsoft.com/office/powerpoint/2010/main" val="250383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contenu et image (1)">
    <p:bg>
      <p:bgPr>
        <a:solidFill>
          <a:schemeClr val="accent1"/>
        </a:solidFill>
        <a:effectLst/>
      </p:bgPr>
    </p:bg>
    <p:spTree>
      <p:nvGrpSpPr>
        <p:cNvPr id="1" name=""/>
        <p:cNvGrpSpPr/>
        <p:nvPr/>
      </p:nvGrpSpPr>
      <p:grpSpPr>
        <a:xfrm>
          <a:off x="0" y="0"/>
          <a:ext cx="0" cy="0"/>
          <a:chOff x="0" y="0"/>
          <a:chExt cx="0" cy="0"/>
        </a:xfrm>
      </p:grpSpPr>
      <p:sp>
        <p:nvSpPr>
          <p:cNvPr id="12" name="Rectangle-bas"/>
          <p:cNvSpPr/>
          <p:nvPr userDrawn="1"/>
        </p:nvSpPr>
        <p:spPr>
          <a:xfrm>
            <a:off x="0" y="4530600"/>
            <a:ext cx="9144000" cy="77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sp>
        <p:nvSpPr>
          <p:cNvPr id="9" name="Espace réservé du pied de page 8"/>
          <p:cNvSpPr>
            <a:spLocks noGrp="1"/>
          </p:cNvSpPr>
          <p:nvPr>
            <p:ph type="ftr" sz="quarter" idx="16"/>
          </p:nvPr>
        </p:nvSpPr>
        <p:spPr>
          <a:xfrm>
            <a:off x="475675" y="4819410"/>
            <a:ext cx="4464000" cy="162000"/>
          </a:xfrm>
          <a:prstGeom prst="rect">
            <a:avLst/>
          </a:prstGeom>
        </p:spPr>
        <p:txBody>
          <a:bodyPr/>
          <a:lstStyle>
            <a:lvl1pPr>
              <a:defRPr>
                <a:solidFill>
                  <a:schemeClr val="accent2"/>
                </a:solidFill>
              </a:defRPr>
            </a:lvl1pPr>
          </a:lstStyle>
          <a:p>
            <a:r>
              <a:rPr lang="fr-CA"/>
              <a:t>Pied de page de la présentation ici</a:t>
            </a:r>
            <a:endParaRPr lang="fr-CA" dirty="0"/>
          </a:p>
        </p:txBody>
      </p:sp>
      <p:sp>
        <p:nvSpPr>
          <p:cNvPr id="11" name="Espace réservé du numéro de diapositive 10"/>
          <p:cNvSpPr>
            <a:spLocks noGrp="1"/>
          </p:cNvSpPr>
          <p:nvPr>
            <p:ph type="sldNum" sz="quarter" idx="17"/>
          </p:nvPr>
        </p:nvSpPr>
        <p:spPr>
          <a:xfrm>
            <a:off x="121132" y="4819410"/>
            <a:ext cx="216000" cy="162000"/>
          </a:xfrm>
          <a:prstGeom prst="rect">
            <a:avLst/>
          </a:prstGeom>
          <a:solidFill>
            <a:schemeClr val="accent2"/>
          </a:solidFill>
        </p:spPr>
        <p:txBody>
          <a:bodyPr/>
          <a:lstStyle>
            <a:lvl1pPr>
              <a:defRPr>
                <a:solidFill>
                  <a:schemeClr val="tx2"/>
                </a:solidFill>
              </a:defRPr>
            </a:lvl1pPr>
          </a:lstStyle>
          <a:p>
            <a:fld id="{4935277D-866F-4BEA-8879-80233C760332}" type="slidenum">
              <a:rPr lang="fr-CA" smtClean="0"/>
              <a:pPr/>
              <a:t>‹#›</a:t>
            </a:fld>
            <a:endParaRPr lang="fr-CA" dirty="0"/>
          </a:p>
        </p:txBody>
      </p:sp>
      <p:sp>
        <p:nvSpPr>
          <p:cNvPr id="4" name="Espace réservé du contenu 3"/>
          <p:cNvSpPr>
            <a:spLocks noGrp="1"/>
          </p:cNvSpPr>
          <p:nvPr>
            <p:ph sz="quarter" idx="10"/>
          </p:nvPr>
        </p:nvSpPr>
        <p:spPr>
          <a:xfrm>
            <a:off x="6316049" y="2377558"/>
            <a:ext cx="2552700" cy="1927800"/>
          </a:xfrm>
        </p:spPr>
        <p:txBody>
          <a:bodyPr anchor="t">
            <a:normAutofit/>
          </a:bodyPr>
          <a:lstStyle>
            <a:lvl1pPr marL="0" indent="0">
              <a:lnSpc>
                <a:spcPct val="100000"/>
              </a:lnSpc>
              <a:spcBef>
                <a:spcPts val="500"/>
              </a:spcBef>
              <a:spcAft>
                <a:spcPts val="0"/>
              </a:spcAft>
              <a:buNone/>
              <a:defRPr sz="1800">
                <a:solidFill>
                  <a:schemeClr val="bg1"/>
                </a:solidFill>
              </a:defRPr>
            </a:lvl1pPr>
            <a:lvl2pPr marL="359991" indent="-179996">
              <a:lnSpc>
                <a:spcPct val="100000"/>
              </a:lnSpc>
              <a:spcBef>
                <a:spcPts val="300"/>
              </a:spcBef>
              <a:spcAft>
                <a:spcPts val="0"/>
              </a:spcAft>
              <a:buSzPct val="130000"/>
              <a:defRPr sz="1600">
                <a:solidFill>
                  <a:schemeClr val="bg1"/>
                </a:solidFill>
              </a:defRPr>
            </a:lvl2pPr>
            <a:lvl3pPr marL="857229" indent="-171446">
              <a:lnSpc>
                <a:spcPct val="100000"/>
              </a:lnSpc>
              <a:spcBef>
                <a:spcPts val="300"/>
              </a:spcBef>
              <a:buFont typeface="Symbol" panose="05050102010706020507" pitchFamily="18" charset="2"/>
              <a:buChar char="-"/>
              <a:defRPr sz="1800">
                <a:solidFill>
                  <a:schemeClr val="bg1"/>
                </a:solidFill>
              </a:defRPr>
            </a:lvl3pPr>
            <a:lvl4pPr marL="542912" indent="-271456">
              <a:lnSpc>
                <a:spcPct val="100000"/>
              </a:lnSpc>
              <a:spcBef>
                <a:spcPts val="751"/>
              </a:spcBef>
              <a:buClr>
                <a:schemeClr val="accent1"/>
              </a:buClr>
              <a:buSzPct val="110000"/>
              <a:buFont typeface="+mj-lt"/>
              <a:buAutoNum type="arabicPeriod"/>
              <a:defRPr sz="1800">
                <a:solidFill>
                  <a:schemeClr val="bg1"/>
                </a:solidFill>
              </a:defRPr>
            </a:lvl4pPr>
            <a:lvl5pPr>
              <a:defRPr sz="1951"/>
            </a:lvl5pPr>
          </a:lstStyle>
          <a:p>
            <a:pPr lvl="0"/>
            <a:r>
              <a:rPr lang="fr-FR" dirty="0"/>
              <a:t>Modifier les styles du texte du masque</a:t>
            </a:r>
          </a:p>
          <a:p>
            <a:pPr lvl="1"/>
            <a:r>
              <a:rPr lang="fr-FR" dirty="0"/>
              <a:t>Deuxième niveau</a:t>
            </a:r>
          </a:p>
        </p:txBody>
      </p:sp>
      <p:sp>
        <p:nvSpPr>
          <p:cNvPr id="8" name="Titre 7"/>
          <p:cNvSpPr>
            <a:spLocks noGrp="1"/>
          </p:cNvSpPr>
          <p:nvPr>
            <p:ph type="title"/>
          </p:nvPr>
        </p:nvSpPr>
        <p:spPr>
          <a:xfrm>
            <a:off x="6316049" y="721061"/>
            <a:ext cx="2552700" cy="1605118"/>
          </a:xfrm>
          <a:prstGeom prst="rect">
            <a:avLst/>
          </a:prstGeom>
        </p:spPr>
        <p:txBody>
          <a:bodyPr tIns="0" rIns="90000" bIns="0" anchor="b">
            <a:normAutofit/>
          </a:bodyPr>
          <a:lstStyle>
            <a:lvl1pPr>
              <a:defRPr sz="3600" cap="none" baseline="0">
                <a:solidFill>
                  <a:schemeClr val="accent2"/>
                </a:solidFill>
              </a:defRPr>
            </a:lvl1pPr>
          </a:lstStyle>
          <a:p>
            <a:r>
              <a:rPr lang="fr-FR" dirty="0"/>
              <a:t>Modifiez le style du titre</a:t>
            </a:r>
            <a:endParaRPr lang="fr-CA" dirty="0"/>
          </a:p>
        </p:txBody>
      </p:sp>
      <p:pic>
        <p:nvPicPr>
          <p:cNvPr id="13" name="Image 12">
            <a:extLst>
              <a:ext uri="{FF2B5EF4-FFF2-40B4-BE49-F238E27FC236}">
                <a16:creationId xmlns:a16="http://schemas.microsoft.com/office/drawing/2014/main" id="{75BA95B4-A7A7-7F4C-ADC1-644D4238EA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9849" y="4512882"/>
            <a:ext cx="2719457" cy="437560"/>
          </a:xfrm>
          <a:prstGeom prst="rect">
            <a:avLst/>
          </a:prstGeom>
        </p:spPr>
      </p:pic>
      <p:sp>
        <p:nvSpPr>
          <p:cNvPr id="14" name="Espace réservé pour une image  3">
            <a:extLst>
              <a:ext uri="{FF2B5EF4-FFF2-40B4-BE49-F238E27FC236}">
                <a16:creationId xmlns:a16="http://schemas.microsoft.com/office/drawing/2014/main" id="{9C3EFA37-1910-1D4E-B0B4-477E7B165ACA}"/>
              </a:ext>
            </a:extLst>
          </p:cNvPr>
          <p:cNvSpPr>
            <a:spLocks noGrp="1"/>
          </p:cNvSpPr>
          <p:nvPr>
            <p:ph type="pic" sz="quarter" idx="14" hasCustomPrompt="1"/>
          </p:nvPr>
        </p:nvSpPr>
        <p:spPr>
          <a:xfrm>
            <a:off x="0" y="0"/>
            <a:ext cx="6040800" cy="4305358"/>
          </a:xfrm>
          <a:blipFill dpi="0" rotWithShape="1">
            <a:blip r:embed="rId3">
              <a:extLst>
                <a:ext uri="{28A0092B-C50C-407E-A947-70E740481C1C}">
                  <a14:useLocalDpi xmlns:a14="http://schemas.microsoft.com/office/drawing/2010/main" val="0"/>
                </a:ext>
              </a:extLst>
            </a:blip>
            <a:srcRect/>
            <a:stretch>
              <a:fillRect t="-24607" b="-15702"/>
            </a:stretch>
          </a:blipFill>
        </p:spPr>
        <p:txBody>
          <a:bodyPr>
            <a:normAutofit/>
          </a:bodyPr>
          <a:lstStyle>
            <a:lvl1pPr marL="0" indent="0">
              <a:buNone/>
              <a:defRPr sz="1600" baseline="0">
                <a:solidFill>
                  <a:schemeClr val="bg1"/>
                </a:solidFill>
              </a:defRPr>
            </a:lvl1pPr>
          </a:lstStyle>
          <a:p>
            <a:r>
              <a:rPr lang="fr-CA" dirty="0"/>
              <a:t>Cliquez sur l’icône pour modifier l’image</a:t>
            </a:r>
          </a:p>
        </p:txBody>
      </p:sp>
    </p:spTree>
    <p:extLst>
      <p:ext uri="{BB962C8B-B14F-4D97-AF65-F5344CB8AC3E}">
        <p14:creationId xmlns:p14="http://schemas.microsoft.com/office/powerpoint/2010/main" val="308571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e 3" hidden="1"/>
          <p:cNvGrpSpPr/>
          <p:nvPr userDrawn="1"/>
        </p:nvGrpSpPr>
        <p:grpSpPr>
          <a:xfrm>
            <a:off x="0" y="0"/>
            <a:ext cx="9144000" cy="5143500"/>
            <a:chOff x="0" y="0"/>
            <a:chExt cx="9144000" cy="6858000"/>
          </a:xfrm>
        </p:grpSpPr>
        <p:sp>
          <p:nvSpPr>
            <p:cNvPr id="13" name="Rectangle-bas"/>
            <p:cNvSpPr/>
            <p:nvPr userDrawn="1"/>
          </p:nvSpPr>
          <p:spPr>
            <a:xfrm>
              <a:off x="0" y="6040800"/>
              <a:ext cx="9144000" cy="81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pic>
          <p:nvPicPr>
            <p:cNvPr id="9" name="logoUdeM"/>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224337" y="6039126"/>
              <a:ext cx="2919663" cy="816999"/>
            </a:xfrm>
            <a:prstGeom prst="rect">
              <a:avLst/>
            </a:prstGeom>
          </p:spPr>
        </p:pic>
        <p:sp>
          <p:nvSpPr>
            <p:cNvPr id="8" name="Rectangle-haut"/>
            <p:cNvSpPr/>
            <p:nvPr userDrawn="1"/>
          </p:nvSpPr>
          <p:spPr>
            <a:xfrm>
              <a:off x="0" y="0"/>
              <a:ext cx="9144000" cy="900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1"/>
            </a:p>
          </p:txBody>
        </p:sp>
      </p:grpSp>
      <p:pic>
        <p:nvPicPr>
          <p:cNvPr id="16" name="logoUdeM-fond pale" hidden="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224341" y="4530600"/>
            <a:ext cx="2920385" cy="612900"/>
          </a:xfrm>
          <a:prstGeom prst="rect">
            <a:avLst/>
          </a:prstGeom>
        </p:spPr>
      </p:pic>
      <p:sp>
        <p:nvSpPr>
          <p:cNvPr id="3" name="Text Placeholder 2"/>
          <p:cNvSpPr>
            <a:spLocks noGrp="1"/>
          </p:cNvSpPr>
          <p:nvPr userDrawn="1">
            <p:ph type="body" idx="1"/>
          </p:nvPr>
        </p:nvSpPr>
        <p:spPr>
          <a:xfrm>
            <a:off x="716403" y="1728002"/>
            <a:ext cx="8017421" cy="2695073"/>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14" name="Espace réservé du titre 13"/>
          <p:cNvSpPr>
            <a:spLocks noGrp="1"/>
          </p:cNvSpPr>
          <p:nvPr userDrawn="1">
            <p:ph type="title"/>
          </p:nvPr>
        </p:nvSpPr>
        <p:spPr>
          <a:xfrm>
            <a:off x="337135" y="144386"/>
            <a:ext cx="8256115" cy="675563"/>
          </a:xfrm>
          <a:prstGeom prst="rect">
            <a:avLst/>
          </a:prstGeom>
        </p:spPr>
        <p:txBody>
          <a:bodyPr vert="horz" lIns="91440" tIns="45720" rIns="91440" bIns="45720" rtlCol="0" anchor="b">
            <a:normAutofit/>
          </a:bodyPr>
          <a:lstStyle/>
          <a:p>
            <a:r>
              <a:rPr lang="fr-FR" dirty="0"/>
              <a:t>Modifiez le style du titre</a:t>
            </a:r>
            <a:endParaRPr lang="fr-CA" dirty="0"/>
          </a:p>
        </p:txBody>
      </p:sp>
      <p:sp>
        <p:nvSpPr>
          <p:cNvPr id="18" name="Espace réservé du numéro de diapositive 9">
            <a:extLst>
              <a:ext uri="{FF2B5EF4-FFF2-40B4-BE49-F238E27FC236}">
                <a16:creationId xmlns:a16="http://schemas.microsoft.com/office/drawing/2014/main" id="{3D3E5B78-B8C9-3F44-818D-39FA11791662}"/>
              </a:ext>
            </a:extLst>
          </p:cNvPr>
          <p:cNvSpPr>
            <a:spLocks noGrp="1"/>
          </p:cNvSpPr>
          <p:nvPr>
            <p:ph type="sldNum" sz="quarter" idx="4"/>
          </p:nvPr>
        </p:nvSpPr>
        <p:spPr>
          <a:xfrm>
            <a:off x="121132" y="4819410"/>
            <a:ext cx="216000" cy="162000"/>
          </a:xfrm>
          <a:prstGeom prst="rect">
            <a:avLst/>
          </a:prstGeom>
          <a:solidFill>
            <a:schemeClr val="accent2"/>
          </a:solidFill>
        </p:spPr>
        <p:txBody>
          <a:bodyPr lIns="0" tIns="0" rIns="0" bIns="0" anchor="ctr">
            <a:noAutofit/>
          </a:bodyPr>
          <a:lstStyle>
            <a:lvl1pPr algn="ctr">
              <a:defRPr sz="900" b="1">
                <a:solidFill>
                  <a:schemeClr val="tx2"/>
                </a:solidFill>
              </a:defRPr>
            </a:lvl1pPr>
          </a:lstStyle>
          <a:p>
            <a:fld id="{4935277D-866F-4BEA-8879-80233C760332}" type="slidenum">
              <a:rPr lang="fr-CA" smtClean="0"/>
              <a:pPr/>
              <a:t>‹#›</a:t>
            </a:fld>
            <a:endParaRPr lang="fr-CA" dirty="0"/>
          </a:p>
        </p:txBody>
      </p:sp>
      <p:sp>
        <p:nvSpPr>
          <p:cNvPr id="19" name="Espace réservé du pied de page 6">
            <a:extLst>
              <a:ext uri="{FF2B5EF4-FFF2-40B4-BE49-F238E27FC236}">
                <a16:creationId xmlns:a16="http://schemas.microsoft.com/office/drawing/2014/main" id="{034A60CD-C2C2-C84D-9E88-79B8B6EE20DB}"/>
              </a:ext>
            </a:extLst>
          </p:cNvPr>
          <p:cNvSpPr>
            <a:spLocks noGrp="1"/>
          </p:cNvSpPr>
          <p:nvPr>
            <p:ph type="ftr" sz="quarter" idx="3"/>
          </p:nvPr>
        </p:nvSpPr>
        <p:spPr>
          <a:xfrm>
            <a:off x="475675" y="4819410"/>
            <a:ext cx="4464000" cy="162000"/>
          </a:xfrm>
          <a:prstGeom prst="rect">
            <a:avLst/>
          </a:prstGeom>
        </p:spPr>
        <p:txBody>
          <a:bodyPr lIns="0" tIns="0" rIns="0" bIns="0" anchor="ctr" anchorCtr="0">
            <a:normAutofit/>
          </a:bodyPr>
          <a:lstStyle>
            <a:lvl1pPr algn="l">
              <a:defRPr sz="900" cap="none" baseline="0">
                <a:solidFill>
                  <a:schemeClr val="tx2"/>
                </a:solidFill>
              </a:defRPr>
            </a:lvl1pPr>
          </a:lstStyle>
          <a:p>
            <a:r>
              <a:rPr lang="fr-CA"/>
              <a:t>Pied de page de la présentation ici</a:t>
            </a:r>
            <a:endParaRPr lang="fr-CA" dirty="0"/>
          </a:p>
        </p:txBody>
      </p:sp>
      <p:pic>
        <p:nvPicPr>
          <p:cNvPr id="23" name="Image 22">
            <a:extLst>
              <a:ext uri="{FF2B5EF4-FFF2-40B4-BE49-F238E27FC236}">
                <a16:creationId xmlns:a16="http://schemas.microsoft.com/office/drawing/2014/main" id="{B6E436DA-37AC-5842-AEE8-6E03137EA3D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993966" y="4508622"/>
            <a:ext cx="2915704" cy="469136"/>
          </a:xfrm>
          <a:prstGeom prst="rect">
            <a:avLst/>
          </a:prstGeom>
        </p:spPr>
      </p:pic>
    </p:spTree>
    <p:extLst>
      <p:ext uri="{BB962C8B-B14F-4D97-AF65-F5344CB8AC3E}">
        <p14:creationId xmlns:p14="http://schemas.microsoft.com/office/powerpoint/2010/main" val="3399478653"/>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702" r:id="rId3"/>
    <p:sldLayoutId id="2147483703" r:id="rId4"/>
    <p:sldLayoutId id="2147483722" r:id="rId5"/>
    <p:sldLayoutId id="2147483730" r:id="rId6"/>
    <p:sldLayoutId id="2147483734" r:id="rId7"/>
    <p:sldLayoutId id="2147483744" r:id="rId8"/>
    <p:sldLayoutId id="2147483727" r:id="rId9"/>
    <p:sldLayoutId id="2147483738" r:id="rId10"/>
    <p:sldLayoutId id="2147483736" r:id="rId11"/>
    <p:sldLayoutId id="2147483740" r:id="rId12"/>
    <p:sldLayoutId id="2147483741" r:id="rId13"/>
    <p:sldLayoutId id="2147483737" r:id="rId14"/>
    <p:sldLayoutId id="2147483728" r:id="rId15"/>
    <p:sldLayoutId id="2147483746" r:id="rId16"/>
    <p:sldLayoutId id="214748374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783" rtl="0" eaLnBrk="1" latinLnBrk="0" hangingPunct="1">
        <a:lnSpc>
          <a:spcPct val="90000"/>
        </a:lnSpc>
        <a:spcBef>
          <a:spcPct val="0"/>
        </a:spcBef>
        <a:buNone/>
        <a:defRPr sz="3600" kern="1200" cap="none" baseline="0">
          <a:solidFill>
            <a:schemeClr val="tx2"/>
          </a:solidFill>
          <a:latin typeface="+mj-lt"/>
          <a:ea typeface="+mj-ea"/>
          <a:cs typeface="+mj-cs"/>
        </a:defRPr>
      </a:lvl1pPr>
    </p:titleStyle>
    <p:bodyStyle>
      <a:lvl1pPr marL="0" indent="0" algn="l" defTabSz="685783"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539987" indent="-251994" algn="l" defTabSz="685783" rtl="0" eaLnBrk="1" latinLnBrk="0" hangingPunct="1">
        <a:lnSpc>
          <a:spcPct val="100000"/>
        </a:lnSpc>
        <a:spcBef>
          <a:spcPts val="500"/>
        </a:spcBef>
        <a:spcAft>
          <a:spcPts val="500"/>
        </a:spcAft>
        <a:buSzPct val="140000"/>
        <a:buFont typeface="Arial" panose="020B0604020202020204" pitchFamily="34" charset="0"/>
        <a:buChar char="•"/>
        <a:defRPr sz="1800" kern="1200">
          <a:solidFill>
            <a:schemeClr val="tx1"/>
          </a:solidFill>
          <a:latin typeface="+mn-lt"/>
          <a:ea typeface="+mn-ea"/>
          <a:cs typeface="+mn-cs"/>
        </a:defRPr>
      </a:lvl2pPr>
      <a:lvl3pPr marL="977876" indent="-250819" algn="l" defTabSz="685783" rtl="0" eaLnBrk="1" latinLnBrk="0" hangingPunct="1">
        <a:lnSpc>
          <a:spcPct val="100000"/>
        </a:lnSpc>
        <a:spcBef>
          <a:spcPts val="300"/>
        </a:spcBef>
        <a:buFont typeface="Symbol" panose="05050102010706020507" pitchFamily="18" charset="2"/>
        <a:buChar char="-"/>
        <a:defRPr sz="1600" kern="1200">
          <a:solidFill>
            <a:schemeClr val="tx1"/>
          </a:solidFill>
          <a:latin typeface="+mn-lt"/>
          <a:ea typeface="+mn-ea"/>
          <a:cs typeface="+mn-cs"/>
        </a:defRPr>
      </a:lvl3pPr>
      <a:lvl4pPr marL="512987" indent="-272693" algn="l" defTabSz="685783" rtl="0" eaLnBrk="1" latinLnBrk="0" hangingPunct="1">
        <a:lnSpc>
          <a:spcPct val="100000"/>
        </a:lnSpc>
        <a:spcBef>
          <a:spcPts val="500"/>
        </a:spcBef>
        <a:spcAft>
          <a:spcPts val="500"/>
        </a:spcAft>
        <a:buClr>
          <a:schemeClr val="tx2"/>
        </a:buClr>
        <a:buSzPct val="110000"/>
        <a:buFont typeface="+mj-lt"/>
        <a:buAutoNum type="arabicPeriod"/>
        <a:defRPr lang="fr-FR" sz="1800" kern="1200" dirty="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teams.microsoft.com/l/channel/19%3A0adca31e27394e988aa0a458570485ad%40thread.tacv2/tab%3A%3A8fc21ca5-de56-4dc7-adec-ded533dfe0ee?groupId=130406ad-c5f1-4786-841b-9382f8160299&amp;tenantId=d27eefec-2a47-4be7-981e-0f8977fa31d8"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5"/>
          </p:nvPr>
        </p:nvSpPr>
        <p:spPr>
          <a:xfrm>
            <a:off x="4499992" y="4515966"/>
            <a:ext cx="2403000" cy="216000"/>
          </a:xfrm>
        </p:spPr>
        <p:txBody>
          <a:bodyPr/>
          <a:lstStyle/>
          <a:p>
            <a:r>
              <a:rPr lang="fr-CA" dirty="0"/>
              <a:t>2021-10</a:t>
            </a:r>
          </a:p>
        </p:txBody>
      </p:sp>
      <p:sp>
        <p:nvSpPr>
          <p:cNvPr id="3" name="Espace réservé du texte 2"/>
          <p:cNvSpPr>
            <a:spLocks noGrp="1"/>
          </p:cNvSpPr>
          <p:nvPr>
            <p:ph type="body" sz="quarter" idx="14"/>
          </p:nvPr>
        </p:nvSpPr>
        <p:spPr>
          <a:xfrm>
            <a:off x="4385509" y="2859782"/>
            <a:ext cx="4758491" cy="1202530"/>
          </a:xfrm>
        </p:spPr>
        <p:txBody>
          <a:bodyPr/>
          <a:lstStyle/>
          <a:p>
            <a:r>
              <a:rPr lang="fr-CA" dirty="0">
                <a:solidFill>
                  <a:schemeClr val="bg1"/>
                </a:solidFill>
              </a:rPr>
              <a:t>Ema Ferreira, responsable du Bureau d’évaluation</a:t>
            </a:r>
          </a:p>
          <a:p>
            <a:r>
              <a:rPr lang="fr-CA" dirty="0">
                <a:solidFill>
                  <a:schemeClr val="bg1"/>
                </a:solidFill>
              </a:rPr>
              <a:t>Avec la collaboration de Gilles Leclerc, Nathalie Dubois, Myriam </a:t>
            </a:r>
            <a:r>
              <a:rPr lang="fr-CA" dirty="0" err="1">
                <a:solidFill>
                  <a:schemeClr val="bg1"/>
                </a:solidFill>
              </a:rPr>
              <a:t>Grefford</a:t>
            </a:r>
            <a:r>
              <a:rPr lang="fr-CA" dirty="0">
                <a:solidFill>
                  <a:schemeClr val="bg1"/>
                </a:solidFill>
              </a:rPr>
              <a:t>, Marie-France Beauchesne et Nathalie </a:t>
            </a:r>
            <a:r>
              <a:rPr lang="fr-CA" dirty="0" err="1">
                <a:solidFill>
                  <a:schemeClr val="bg1"/>
                </a:solidFill>
              </a:rPr>
              <a:t>Letarte</a:t>
            </a:r>
            <a:endParaRPr lang="fr-CA" dirty="0">
              <a:solidFill>
                <a:schemeClr val="bg1"/>
              </a:solidFill>
            </a:endParaRPr>
          </a:p>
          <a:p>
            <a:r>
              <a:rPr lang="fr-CA" dirty="0">
                <a:solidFill>
                  <a:schemeClr val="bg1"/>
                </a:solidFill>
              </a:rPr>
              <a:t>Faculté de pharmacie, Université de Montréal</a:t>
            </a:r>
          </a:p>
        </p:txBody>
      </p:sp>
      <p:sp>
        <p:nvSpPr>
          <p:cNvPr id="4" name="Espace réservé du texte 3"/>
          <p:cNvSpPr>
            <a:spLocks noGrp="1"/>
          </p:cNvSpPr>
          <p:nvPr>
            <p:ph type="body" sz="quarter" idx="13"/>
          </p:nvPr>
        </p:nvSpPr>
        <p:spPr>
          <a:xfrm>
            <a:off x="4385508" y="295928"/>
            <a:ext cx="4758491" cy="2491846"/>
          </a:xfrm>
        </p:spPr>
        <p:txBody>
          <a:bodyPr>
            <a:noAutofit/>
          </a:bodyPr>
          <a:lstStyle/>
          <a:p>
            <a:pPr algn="ctr" defTabSz="514350">
              <a:spcBef>
                <a:spcPts val="0"/>
              </a:spcBef>
            </a:pPr>
            <a:r>
              <a:rPr lang="fr-CA" sz="2800" dirty="0">
                <a:solidFill>
                  <a:schemeClr val="bg1"/>
                </a:solidFill>
              </a:rPr>
              <a:t>Création d’un bureau d’évaluation et d’amélioration continue de la qualité des programmes d’études</a:t>
            </a:r>
            <a:endParaRPr lang="fr-FR" sz="2800" dirty="0">
              <a:solidFill>
                <a:schemeClr val="bg1"/>
              </a:solidFill>
            </a:endParaRPr>
          </a:p>
        </p:txBody>
      </p:sp>
    </p:spTree>
    <p:extLst>
      <p:ext uri="{BB962C8B-B14F-4D97-AF65-F5344CB8AC3E}">
        <p14:creationId xmlns:p14="http://schemas.microsoft.com/office/powerpoint/2010/main" val="310414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72A2-6E44-864D-8E39-C78A586EA0D5}"/>
              </a:ext>
            </a:extLst>
          </p:cNvPr>
          <p:cNvSpPr>
            <a:spLocks noGrp="1"/>
          </p:cNvSpPr>
          <p:nvPr>
            <p:ph type="title"/>
          </p:nvPr>
        </p:nvSpPr>
        <p:spPr/>
        <p:txBody>
          <a:bodyPr/>
          <a:lstStyle/>
          <a:p>
            <a:r>
              <a:rPr lang="en-US" dirty="0" err="1"/>
              <a:t>Principes</a:t>
            </a:r>
            <a:r>
              <a:rPr lang="en-US" dirty="0"/>
              <a:t> </a:t>
            </a:r>
            <a:r>
              <a:rPr lang="en-US" dirty="0" err="1"/>
              <a:t>directeurs</a:t>
            </a:r>
            <a:endParaRPr lang="en-US" dirty="0"/>
          </a:p>
        </p:txBody>
      </p:sp>
      <p:sp>
        <p:nvSpPr>
          <p:cNvPr id="3" name="Content Placeholder 2">
            <a:extLst>
              <a:ext uri="{FF2B5EF4-FFF2-40B4-BE49-F238E27FC236}">
                <a16:creationId xmlns:a16="http://schemas.microsoft.com/office/drawing/2014/main" id="{6DB330B9-A33F-264D-ABBA-D8B07981A45B}"/>
              </a:ext>
            </a:extLst>
          </p:cNvPr>
          <p:cNvSpPr>
            <a:spLocks noGrp="1"/>
          </p:cNvSpPr>
          <p:nvPr>
            <p:ph idx="1"/>
          </p:nvPr>
        </p:nvSpPr>
        <p:spPr>
          <a:xfrm>
            <a:off x="477709" y="1131590"/>
            <a:ext cx="8256115" cy="3291485"/>
          </a:xfrm>
        </p:spPr>
        <p:txBody>
          <a:bodyPr>
            <a:normAutofit/>
          </a:bodyPr>
          <a:lstStyle/>
          <a:p>
            <a:pPr marL="285750" indent="-285750">
              <a:buFont typeface="Arial" panose="020B0604020202020204" pitchFamily="34" charset="0"/>
              <a:buChar char="•"/>
            </a:pPr>
            <a:r>
              <a:rPr lang="fr-CA" b="1" dirty="0"/>
              <a:t>Orientation et planification</a:t>
            </a:r>
          </a:p>
          <a:p>
            <a:pPr marL="825737" lvl="1" indent="-285750"/>
            <a:r>
              <a:rPr lang="fr-CA" dirty="0"/>
              <a:t>Cadre conceptuel et opérationnel.</a:t>
            </a:r>
          </a:p>
          <a:p>
            <a:pPr marL="825737" lvl="1" indent="-285750"/>
            <a:r>
              <a:rPr lang="fr-CA" dirty="0"/>
              <a:t>Projets approuvés et entérinés par les instances facultaires.</a:t>
            </a:r>
          </a:p>
          <a:p>
            <a:pPr marL="285750" indent="-285750">
              <a:buFont typeface="Arial" panose="020B0604020202020204" pitchFamily="34" charset="0"/>
              <a:buChar char="•"/>
            </a:pPr>
            <a:r>
              <a:rPr lang="fr-CA" b="1" dirty="0"/>
              <a:t>Gestion des projets et de l’équipe</a:t>
            </a:r>
          </a:p>
          <a:p>
            <a:pPr marL="825737" lvl="1" indent="-285750"/>
            <a:r>
              <a:rPr lang="fr-CA" dirty="0"/>
              <a:t>En collaboration avec les équipes programmes et les parties prenantes.</a:t>
            </a:r>
          </a:p>
          <a:p>
            <a:pPr marL="825737" lvl="1" indent="-285750"/>
            <a:r>
              <a:rPr lang="fr-CA" dirty="0"/>
              <a:t>Rôle à </a:t>
            </a:r>
            <a:r>
              <a:rPr lang="fr-CA" i="1" dirty="0"/>
              <a:t>géométrie variable </a:t>
            </a:r>
            <a:r>
              <a:rPr lang="fr-CA" dirty="0"/>
              <a:t>en fonction des différents besoins</a:t>
            </a:r>
          </a:p>
          <a:p>
            <a:pPr marL="1263626" lvl="2" indent="-285750">
              <a:buFont typeface="Courier New" panose="02070309020205020404" pitchFamily="49" charset="0"/>
              <a:buChar char="o"/>
            </a:pPr>
            <a:r>
              <a:rPr lang="fr-CA" b="1" dirty="0">
                <a:solidFill>
                  <a:schemeClr val="accent3">
                    <a:lumMod val="90000"/>
                    <a:lumOff val="10000"/>
                  </a:schemeClr>
                </a:solidFill>
              </a:rPr>
              <a:t>Soutien  →  Leadership</a:t>
            </a:r>
          </a:p>
        </p:txBody>
      </p:sp>
    </p:spTree>
    <p:extLst>
      <p:ext uri="{BB962C8B-B14F-4D97-AF65-F5344CB8AC3E}">
        <p14:creationId xmlns:p14="http://schemas.microsoft.com/office/powerpoint/2010/main" val="337778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AEF4-4AED-5848-8279-C5720AE8B01C}"/>
              </a:ext>
            </a:extLst>
          </p:cNvPr>
          <p:cNvSpPr>
            <a:spLocks noGrp="1"/>
          </p:cNvSpPr>
          <p:nvPr>
            <p:ph type="title"/>
          </p:nvPr>
        </p:nvSpPr>
        <p:spPr/>
        <p:txBody>
          <a:bodyPr/>
          <a:lstStyle/>
          <a:p>
            <a:r>
              <a:rPr lang="en-US" dirty="0" err="1"/>
              <a:t>Principes</a:t>
            </a:r>
            <a:r>
              <a:rPr lang="en-US" dirty="0"/>
              <a:t> </a:t>
            </a:r>
            <a:r>
              <a:rPr lang="en-US" dirty="0" err="1"/>
              <a:t>directeurs</a:t>
            </a:r>
            <a:endParaRPr lang="en-US" dirty="0"/>
          </a:p>
        </p:txBody>
      </p:sp>
      <p:sp>
        <p:nvSpPr>
          <p:cNvPr id="3" name="Content Placeholder 2">
            <a:extLst>
              <a:ext uri="{FF2B5EF4-FFF2-40B4-BE49-F238E27FC236}">
                <a16:creationId xmlns:a16="http://schemas.microsoft.com/office/drawing/2014/main" id="{E7032DDD-C170-8D46-BCFA-509196FA4034}"/>
              </a:ext>
            </a:extLst>
          </p:cNvPr>
          <p:cNvSpPr>
            <a:spLocks noGrp="1"/>
          </p:cNvSpPr>
          <p:nvPr>
            <p:ph idx="1"/>
          </p:nvPr>
        </p:nvSpPr>
        <p:spPr>
          <a:xfrm>
            <a:off x="611561" y="1059582"/>
            <a:ext cx="8122264" cy="3363493"/>
          </a:xfrm>
        </p:spPr>
        <p:txBody>
          <a:bodyPr>
            <a:normAutofit fontScale="70000" lnSpcReduction="20000"/>
          </a:bodyPr>
          <a:lstStyle/>
          <a:p>
            <a:r>
              <a:rPr lang="en-US" sz="2100" b="1" dirty="0"/>
              <a:t>Conditions de </a:t>
            </a:r>
            <a:r>
              <a:rPr lang="en-US" sz="2100" b="1" dirty="0" err="1"/>
              <a:t>réussite</a:t>
            </a:r>
            <a:endParaRPr lang="en-US" sz="2100" b="1" dirty="0"/>
          </a:p>
          <a:p>
            <a:pPr marL="342900" lvl="0" indent="-342900" algn="just">
              <a:buFont typeface="Arial" panose="020B0604020202020204" pitchFamily="34" charset="0"/>
              <a:buChar char="•"/>
            </a:pPr>
            <a:r>
              <a:rPr lang="fr-CA" sz="2100" dirty="0"/>
              <a:t>L’engagement  et l’adhésion des parties prenantes (équipes programmes et autres collaborateurs de la Faculté et au sein de l’institution) dans la planification et la réalisation des projets du Bureau. </a:t>
            </a:r>
            <a:endParaRPr lang="en-CA" sz="2100" dirty="0"/>
          </a:p>
          <a:p>
            <a:pPr marL="342900" lvl="0" indent="-342900" algn="just">
              <a:buFont typeface="Arial" panose="020B0604020202020204" pitchFamily="34" charset="0"/>
              <a:buChar char="•"/>
            </a:pPr>
            <a:r>
              <a:rPr lang="fr-CA" sz="2100" dirty="0"/>
              <a:t>Valorisation, par la direction de la Faculté, des projets d’évaluation et d’amélioration continue des programmes. </a:t>
            </a:r>
            <a:endParaRPr lang="en-CA" sz="2100" dirty="0"/>
          </a:p>
          <a:p>
            <a:pPr marL="342900" lvl="0" indent="-342900" algn="just">
              <a:buFont typeface="Arial" panose="020B0604020202020204" pitchFamily="34" charset="0"/>
              <a:buChar char="•"/>
            </a:pPr>
            <a:r>
              <a:rPr lang="fr-CA" sz="2100" dirty="0"/>
              <a:t>Intégration des connaissances générées dans la gouvernance et la structure des programmes d’études.</a:t>
            </a:r>
            <a:endParaRPr lang="en-CA" sz="2100" dirty="0"/>
          </a:p>
          <a:p>
            <a:pPr marL="342900" lvl="0" indent="-342900" algn="just">
              <a:buFont typeface="Arial" panose="020B0604020202020204" pitchFamily="34" charset="0"/>
              <a:buChar char="•"/>
            </a:pPr>
            <a:r>
              <a:rPr lang="fr-CA" sz="2100" dirty="0"/>
              <a:t>Ressources matérielles suffisantes et ressources humaines compétentes en évaluation et amélioration continue des programmes d’études.</a:t>
            </a:r>
            <a:endParaRPr lang="en-CA" sz="2100" dirty="0"/>
          </a:p>
          <a:p>
            <a:pPr marL="342900" lvl="0" indent="-342900" algn="just">
              <a:buFont typeface="Arial" panose="020B0604020202020204" pitchFamily="34" charset="0"/>
              <a:buChar char="•"/>
            </a:pPr>
            <a:r>
              <a:rPr lang="fr-CA" sz="2100" dirty="0"/>
              <a:t>Méthodologies d’évaluation et de priorisation efficace des projets. </a:t>
            </a:r>
            <a:endParaRPr lang="en-CA" sz="2100" dirty="0"/>
          </a:p>
          <a:p>
            <a:pPr marL="342900" lvl="0" indent="-342900" algn="just">
              <a:buFont typeface="Arial" panose="020B0604020202020204" pitchFamily="34" charset="0"/>
              <a:buChar char="•"/>
            </a:pPr>
            <a:r>
              <a:rPr lang="fr-CA" sz="2100" dirty="0"/>
              <a:t>Gestion efficace des projets.</a:t>
            </a:r>
            <a:endParaRPr lang="en-CA" sz="2100" dirty="0"/>
          </a:p>
          <a:p>
            <a:endParaRPr lang="en-US" dirty="0"/>
          </a:p>
          <a:p>
            <a:endParaRPr lang="en-US" dirty="0"/>
          </a:p>
        </p:txBody>
      </p:sp>
    </p:spTree>
    <p:extLst>
      <p:ext uri="{BB962C8B-B14F-4D97-AF65-F5344CB8AC3E}">
        <p14:creationId xmlns:p14="http://schemas.microsoft.com/office/powerpoint/2010/main" val="383614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CC57A6C-DD8B-8246-8D57-AB2834AFD57E}"/>
              </a:ext>
            </a:extLst>
          </p:cNvPr>
          <p:cNvSpPr>
            <a:spLocks noGrp="1"/>
          </p:cNvSpPr>
          <p:nvPr>
            <p:ph type="body" sz="quarter" idx="10"/>
          </p:nvPr>
        </p:nvSpPr>
        <p:spPr/>
        <p:txBody>
          <a:bodyPr/>
          <a:lstStyle/>
          <a:p>
            <a:r>
              <a:rPr lang="en-US" dirty="0" err="1"/>
              <a:t>Quelques</a:t>
            </a:r>
            <a:r>
              <a:rPr lang="en-US" dirty="0"/>
              <a:t> </a:t>
            </a:r>
            <a:r>
              <a:rPr lang="en-US" dirty="0" err="1"/>
              <a:t>exemples</a:t>
            </a:r>
            <a:r>
              <a:rPr lang="en-US" dirty="0"/>
              <a:t> </a:t>
            </a:r>
            <a:r>
              <a:rPr lang="en-US" dirty="0" err="1"/>
              <a:t>en</a:t>
            </a:r>
            <a:r>
              <a:rPr lang="en-US" dirty="0"/>
              <a:t> 2020-2021</a:t>
            </a:r>
          </a:p>
        </p:txBody>
      </p:sp>
      <p:sp>
        <p:nvSpPr>
          <p:cNvPr id="4" name="Title 3">
            <a:extLst>
              <a:ext uri="{FF2B5EF4-FFF2-40B4-BE49-F238E27FC236}">
                <a16:creationId xmlns:a16="http://schemas.microsoft.com/office/drawing/2014/main" id="{D5B2BB28-50CE-5548-9D47-06318DC19F54}"/>
              </a:ext>
            </a:extLst>
          </p:cNvPr>
          <p:cNvSpPr>
            <a:spLocks noGrp="1"/>
          </p:cNvSpPr>
          <p:nvPr>
            <p:ph type="title"/>
          </p:nvPr>
        </p:nvSpPr>
        <p:spPr>
          <a:xfrm>
            <a:off x="397090" y="1347614"/>
            <a:ext cx="8256115" cy="675563"/>
          </a:xfrm>
        </p:spPr>
        <p:txBody>
          <a:bodyPr/>
          <a:lstStyle/>
          <a:p>
            <a:r>
              <a:rPr lang="en-US" dirty="0" err="1"/>
              <a:t>Réalisations</a:t>
            </a:r>
            <a:r>
              <a:rPr lang="en-US" dirty="0"/>
              <a:t> et contributions</a:t>
            </a:r>
          </a:p>
        </p:txBody>
      </p:sp>
    </p:spTree>
    <p:extLst>
      <p:ext uri="{BB962C8B-B14F-4D97-AF65-F5344CB8AC3E}">
        <p14:creationId xmlns:p14="http://schemas.microsoft.com/office/powerpoint/2010/main" val="360080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A80BDAF-E6EE-6442-AC40-28DCB2112661}"/>
              </a:ext>
            </a:extLst>
          </p:cNvPr>
          <p:cNvSpPr>
            <a:spLocks noGrp="1"/>
          </p:cNvSpPr>
          <p:nvPr>
            <p:ph sz="quarter" idx="19"/>
          </p:nvPr>
        </p:nvSpPr>
        <p:spPr>
          <a:xfrm>
            <a:off x="226172" y="1046963"/>
            <a:ext cx="8378276" cy="3324987"/>
          </a:xfrm>
        </p:spPr>
        <p:txBody>
          <a:bodyPr>
            <a:noAutofit/>
          </a:bodyPr>
          <a:lstStyle/>
          <a:p>
            <a:pPr marL="457200" indent="-457200">
              <a:buSzPct val="120000"/>
              <a:buFont typeface="Arial" panose="020B0604020202020204" pitchFamily="34" charset="0"/>
              <a:buChar char="•"/>
            </a:pPr>
            <a:r>
              <a:rPr lang="fr-FR" sz="1400" dirty="0">
                <a:solidFill>
                  <a:srgbClr val="000000"/>
                </a:solidFill>
                <a:latin typeface="+mj-lt"/>
              </a:rPr>
              <a:t>Exploration et utilisation des systèmes d’information disponibles à la Faculté et à l’</a:t>
            </a:r>
            <a:r>
              <a:rPr lang="fr-FR" sz="1400" dirty="0" err="1">
                <a:solidFill>
                  <a:srgbClr val="000000"/>
                </a:solidFill>
                <a:latin typeface="+mj-lt"/>
              </a:rPr>
              <a:t>UdeM</a:t>
            </a:r>
            <a:r>
              <a:rPr lang="fr-FR" sz="1400" dirty="0">
                <a:solidFill>
                  <a:srgbClr val="000000"/>
                </a:solidFill>
                <a:latin typeface="+mj-lt"/>
              </a:rPr>
              <a:t> </a:t>
            </a:r>
          </a:p>
          <a:p>
            <a:pPr marL="457200" indent="-457200">
              <a:buSzPct val="120000"/>
              <a:buFont typeface="Arial" panose="020B0604020202020204" pitchFamily="34" charset="0"/>
              <a:buChar char="•"/>
            </a:pPr>
            <a:r>
              <a:rPr lang="fr-FR" sz="1400" dirty="0">
                <a:solidFill>
                  <a:srgbClr val="000000"/>
                </a:solidFill>
                <a:latin typeface="+mj-lt"/>
              </a:rPr>
              <a:t>Instauration d’un mécanisme de collecte et d’entreposage des données </a:t>
            </a:r>
          </a:p>
          <a:p>
            <a:pPr marL="457200" indent="-457200">
              <a:buSzPct val="120000"/>
              <a:buFont typeface="Arial" panose="020B0604020202020204" pitchFamily="34" charset="0"/>
              <a:buChar char="•"/>
            </a:pPr>
            <a:r>
              <a:rPr lang="fr-FR" sz="1400" dirty="0">
                <a:solidFill>
                  <a:srgbClr val="000000"/>
                </a:solidFill>
                <a:latin typeface="+mj-lt"/>
              </a:rPr>
              <a:t>Analyse de sondages externes </a:t>
            </a:r>
          </a:p>
          <a:p>
            <a:pPr marL="457200" indent="-457200" fontAlgn="t">
              <a:buSzPct val="120000"/>
              <a:buFont typeface="Arial" panose="020B0604020202020204" pitchFamily="34" charset="0"/>
              <a:buChar char="•"/>
            </a:pPr>
            <a:r>
              <a:rPr lang="fr-FR" sz="1400" dirty="0">
                <a:solidFill>
                  <a:srgbClr val="000000"/>
                </a:solidFill>
                <a:latin typeface="+mj-lt"/>
              </a:rPr>
              <a:t>Consultation de toutes les parties prenantes</a:t>
            </a:r>
          </a:p>
          <a:p>
            <a:pPr marL="997187" lvl="1" indent="-457200" fontAlgn="t">
              <a:buSzPct val="120000"/>
            </a:pPr>
            <a:r>
              <a:rPr lang="fr-FR" sz="1400" dirty="0">
                <a:solidFill>
                  <a:srgbClr val="000000"/>
                </a:solidFill>
                <a:latin typeface="+mj-lt"/>
              </a:rPr>
              <a:t>Direction de la faculté</a:t>
            </a:r>
          </a:p>
          <a:p>
            <a:pPr marL="997187" lvl="1" indent="-457200" fontAlgn="t">
              <a:buSzPct val="120000"/>
            </a:pPr>
            <a:r>
              <a:rPr lang="fr-FR" sz="1400" dirty="0">
                <a:solidFill>
                  <a:srgbClr val="000000"/>
                </a:solidFill>
                <a:latin typeface="+mj-lt"/>
              </a:rPr>
              <a:t>Équipes programmes </a:t>
            </a:r>
          </a:p>
          <a:p>
            <a:pPr marL="1263626" lvl="2" indent="-285750" fontAlgn="t">
              <a:buSzPct val="120000"/>
              <a:buFont typeface="Wingdings" pitchFamily="2" charset="2"/>
              <a:buChar char="Ø"/>
            </a:pPr>
            <a:r>
              <a:rPr lang="fr-FR" sz="1400" dirty="0">
                <a:solidFill>
                  <a:srgbClr val="000000"/>
                </a:solidFill>
                <a:latin typeface="+mj-lt"/>
              </a:rPr>
              <a:t>Direction, personnel de soutien, professeurs </a:t>
            </a:r>
          </a:p>
          <a:p>
            <a:pPr marL="997187" lvl="1" indent="-457200" fontAlgn="t">
              <a:buSzPct val="120000"/>
            </a:pPr>
            <a:r>
              <a:rPr lang="fr-FR" sz="1400" dirty="0">
                <a:solidFill>
                  <a:srgbClr val="000000"/>
                </a:solidFill>
                <a:latin typeface="+mj-lt"/>
              </a:rPr>
              <a:t>Collaborateurs externes (organismes, instances règlementaires)</a:t>
            </a:r>
          </a:p>
          <a:p>
            <a:pPr marL="457200" indent="-457200" fontAlgn="t">
              <a:buSzPct val="120000"/>
              <a:buFont typeface="Arial" panose="020B0604020202020204" pitchFamily="34" charset="0"/>
              <a:buChar char="•"/>
            </a:pPr>
            <a:r>
              <a:rPr lang="fr-FR" sz="1400" dirty="0">
                <a:solidFill>
                  <a:srgbClr val="000000"/>
                </a:solidFill>
                <a:latin typeface="+mj-lt"/>
              </a:rPr>
              <a:t>Indicateurs proposés aux équipes programmes du Pharm. D. et du </a:t>
            </a:r>
            <a:r>
              <a:rPr lang="fr-FR" sz="1400" dirty="0" err="1">
                <a:solidFill>
                  <a:srgbClr val="000000"/>
                </a:solidFill>
                <a:latin typeface="+mj-lt"/>
              </a:rPr>
              <a:t>QeP</a:t>
            </a:r>
            <a:r>
              <a:rPr lang="fr-FR" sz="1400" dirty="0">
                <a:solidFill>
                  <a:srgbClr val="000000"/>
                </a:solidFill>
                <a:latin typeface="+mj-lt"/>
              </a:rPr>
              <a:t> </a:t>
            </a:r>
          </a:p>
          <a:p>
            <a:pPr marL="997187" lvl="1" indent="-457200" fontAlgn="t">
              <a:buSzPct val="120000"/>
            </a:pPr>
            <a:r>
              <a:rPr lang="fr-FR" sz="1400" dirty="0">
                <a:solidFill>
                  <a:srgbClr val="000000"/>
                </a:solidFill>
                <a:latin typeface="+mj-lt"/>
              </a:rPr>
              <a:t>Bien-être, charge de travail, atteinte des compétences</a:t>
            </a:r>
          </a:p>
        </p:txBody>
      </p:sp>
      <p:sp>
        <p:nvSpPr>
          <p:cNvPr id="2" name="Titre 1">
            <a:extLst>
              <a:ext uri="{FF2B5EF4-FFF2-40B4-BE49-F238E27FC236}">
                <a16:creationId xmlns:a16="http://schemas.microsoft.com/office/drawing/2014/main" id="{E181B7C3-4461-5C46-970F-E842B9D72A04}"/>
              </a:ext>
            </a:extLst>
          </p:cNvPr>
          <p:cNvSpPr>
            <a:spLocks noGrp="1"/>
          </p:cNvSpPr>
          <p:nvPr>
            <p:ph type="title"/>
          </p:nvPr>
        </p:nvSpPr>
        <p:spPr>
          <a:xfrm>
            <a:off x="226172" y="35769"/>
            <a:ext cx="8107966" cy="735781"/>
          </a:xfrm>
        </p:spPr>
        <p:txBody>
          <a:bodyPr>
            <a:normAutofit/>
          </a:bodyPr>
          <a:lstStyle/>
          <a:p>
            <a:r>
              <a:rPr lang="fr-FR" sz="3200" dirty="0"/>
              <a:t>Tableau de bord</a:t>
            </a:r>
          </a:p>
        </p:txBody>
      </p:sp>
      <p:pic>
        <p:nvPicPr>
          <p:cNvPr id="4" name="Image 3">
            <a:hlinkClick r:id="rId3"/>
            <a:extLst>
              <a:ext uri="{FF2B5EF4-FFF2-40B4-BE49-F238E27FC236}">
                <a16:creationId xmlns:a16="http://schemas.microsoft.com/office/drawing/2014/main" id="{DBB159C6-9B90-F84C-8E27-CBC20927BA24}"/>
              </a:ext>
            </a:extLst>
          </p:cNvPr>
          <p:cNvPicPr>
            <a:picLocks noChangeAspect="1"/>
          </p:cNvPicPr>
          <p:nvPr/>
        </p:nvPicPr>
        <p:blipFill>
          <a:blip r:embed="rId4"/>
          <a:stretch>
            <a:fillRect/>
          </a:stretch>
        </p:blipFill>
        <p:spPr>
          <a:xfrm>
            <a:off x="6444208" y="95158"/>
            <a:ext cx="2473621" cy="892416"/>
          </a:xfrm>
          <a:prstGeom prst="rect">
            <a:avLst/>
          </a:prstGeom>
          <a:ln>
            <a:solidFill>
              <a:schemeClr val="tx1"/>
            </a:solidFill>
          </a:ln>
        </p:spPr>
      </p:pic>
    </p:spTree>
    <p:extLst>
      <p:ext uri="{BB962C8B-B14F-4D97-AF65-F5344CB8AC3E}">
        <p14:creationId xmlns:p14="http://schemas.microsoft.com/office/powerpoint/2010/main" val="170856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449975-238C-1D49-AC67-984394558A02}"/>
              </a:ext>
            </a:extLst>
          </p:cNvPr>
          <p:cNvSpPr>
            <a:spLocks noGrp="1"/>
          </p:cNvSpPr>
          <p:nvPr>
            <p:ph type="title"/>
          </p:nvPr>
        </p:nvSpPr>
        <p:spPr>
          <a:xfrm>
            <a:off x="539553" y="267494"/>
            <a:ext cx="7899600" cy="1225393"/>
          </a:xfrm>
        </p:spPr>
        <p:txBody>
          <a:bodyPr/>
          <a:lstStyle/>
          <a:p>
            <a:r>
              <a:rPr lang="en-US" sz="4000" dirty="0"/>
              <a:t>Tableau de bord – </a:t>
            </a:r>
            <a:r>
              <a:rPr lang="en-US" sz="4000" dirty="0" err="1"/>
              <a:t>valeur</a:t>
            </a:r>
            <a:r>
              <a:rPr lang="en-US" sz="4000" dirty="0"/>
              <a:t> </a:t>
            </a:r>
            <a:r>
              <a:rPr lang="en-US" sz="4000" dirty="0" err="1"/>
              <a:t>ajoutée</a:t>
            </a:r>
            <a:endParaRPr lang="en-US" sz="4000" dirty="0"/>
          </a:p>
        </p:txBody>
      </p:sp>
      <p:sp>
        <p:nvSpPr>
          <p:cNvPr id="4" name="Content Placeholder 3">
            <a:extLst>
              <a:ext uri="{FF2B5EF4-FFF2-40B4-BE49-F238E27FC236}">
                <a16:creationId xmlns:a16="http://schemas.microsoft.com/office/drawing/2014/main" id="{07754A71-E4BD-5A4E-A00B-4212D97E2A86}"/>
              </a:ext>
            </a:extLst>
          </p:cNvPr>
          <p:cNvSpPr txBox="1">
            <a:spLocks noGrp="1"/>
          </p:cNvSpPr>
          <p:nvPr>
            <p:ph sz="quarter" idx="19"/>
          </p:nvPr>
        </p:nvSpPr>
        <p:spPr>
          <a:xfrm>
            <a:off x="702527" y="1538868"/>
            <a:ext cx="8045937" cy="2677656"/>
          </a:xfrm>
          <a:prstGeom prst="rect">
            <a:avLst/>
          </a:prstGeom>
          <a:noFill/>
        </p:spPr>
        <p:txBody>
          <a:bodyPr wrap="square" rtlCol="0">
            <a:spAutoFit/>
          </a:bodyPr>
          <a:lstStyle/>
          <a:p>
            <a:pPr marL="285750" indent="-285750">
              <a:buFont typeface="Arial" panose="020B0604020202020204" pitchFamily="34" charset="0"/>
              <a:buChar char="•"/>
            </a:pPr>
            <a:r>
              <a:rPr lang="fr-FR" sz="1600" dirty="0"/>
              <a:t>Meilleur accès aux données</a:t>
            </a:r>
          </a:p>
          <a:p>
            <a:pPr marL="285750" indent="-285750">
              <a:buFont typeface="Arial" panose="020B0604020202020204" pitchFamily="34" charset="0"/>
              <a:buChar char="•"/>
            </a:pPr>
            <a:r>
              <a:rPr lang="fr-FR" sz="1600" dirty="0"/>
              <a:t>Mises en place de canaux de communication avec la direction du budget, de l’analyse et de la planification institutionnelle (BAPI) et autres instances universitaires. </a:t>
            </a:r>
          </a:p>
          <a:p>
            <a:pPr marL="285750" indent="-285750">
              <a:buFont typeface="Arial" panose="020B0604020202020204" pitchFamily="34" charset="0"/>
              <a:buChar char="•"/>
            </a:pPr>
            <a:r>
              <a:rPr lang="fr-FR" sz="1600" dirty="0"/>
              <a:t>Réflexion sur l'utilité des données, des raisons qui justifient la collecte de données, des arguments pour justifier des cibles</a:t>
            </a:r>
          </a:p>
          <a:p>
            <a:pPr marL="285750" indent="-285750">
              <a:buFont typeface="Arial" panose="020B0604020202020204" pitchFamily="34" charset="0"/>
              <a:buChar char="•"/>
            </a:pPr>
            <a:r>
              <a:rPr lang="fr-FR" sz="1600" dirty="0"/>
              <a:t>Compréhension des facteurs liés à ces données</a:t>
            </a:r>
          </a:p>
          <a:p>
            <a:pPr marL="285750" indent="-285750">
              <a:buFont typeface="Arial" panose="020B0604020202020204" pitchFamily="34" charset="0"/>
              <a:buChar char="•"/>
            </a:pPr>
            <a:r>
              <a:rPr lang="fr-FR" sz="1600" dirty="0"/>
              <a:t>Réflexion autour de notre capacité d'intervention</a:t>
            </a:r>
          </a:p>
        </p:txBody>
      </p:sp>
    </p:spTree>
    <p:extLst>
      <p:ext uri="{BB962C8B-B14F-4D97-AF65-F5344CB8AC3E}">
        <p14:creationId xmlns:p14="http://schemas.microsoft.com/office/powerpoint/2010/main" val="297536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C8C2E5-10E9-D94B-9401-30B4B981F9B4}"/>
              </a:ext>
            </a:extLst>
          </p:cNvPr>
          <p:cNvSpPr>
            <a:spLocks noGrp="1"/>
          </p:cNvSpPr>
          <p:nvPr>
            <p:ph type="title"/>
          </p:nvPr>
        </p:nvSpPr>
        <p:spPr>
          <a:xfrm>
            <a:off x="323528" y="300206"/>
            <a:ext cx="8256115" cy="675563"/>
          </a:xfrm>
        </p:spPr>
        <p:txBody>
          <a:bodyPr>
            <a:normAutofit/>
          </a:bodyPr>
          <a:lstStyle/>
          <a:p>
            <a:r>
              <a:rPr lang="fr-FR" sz="3200" dirty="0"/>
              <a:t>Analyse de programme (</a:t>
            </a:r>
            <a:r>
              <a:rPr lang="fr-FR" sz="3200" dirty="0" err="1"/>
              <a:t>Pharm.D</a:t>
            </a:r>
            <a:r>
              <a:rPr lang="fr-FR" sz="3200" dirty="0"/>
              <a:t>)</a:t>
            </a:r>
          </a:p>
        </p:txBody>
      </p:sp>
      <p:sp>
        <p:nvSpPr>
          <p:cNvPr id="3" name="Espace réservé du contenu 2">
            <a:extLst>
              <a:ext uri="{FF2B5EF4-FFF2-40B4-BE49-F238E27FC236}">
                <a16:creationId xmlns:a16="http://schemas.microsoft.com/office/drawing/2014/main" id="{8490C349-BB80-3243-8E10-12153AD2C890}"/>
              </a:ext>
            </a:extLst>
          </p:cNvPr>
          <p:cNvSpPr>
            <a:spLocks noGrp="1"/>
          </p:cNvSpPr>
          <p:nvPr>
            <p:ph idx="1"/>
          </p:nvPr>
        </p:nvSpPr>
        <p:spPr>
          <a:xfrm>
            <a:off x="323528" y="1224213"/>
            <a:ext cx="4032448" cy="3619081"/>
          </a:xfrm>
        </p:spPr>
        <p:txBody>
          <a:bodyPr>
            <a:normAutofit lnSpcReduction="10000"/>
          </a:bodyPr>
          <a:lstStyle/>
          <a:p>
            <a:r>
              <a:rPr lang="fr-FR" b="1" dirty="0"/>
              <a:t>Processus d’analyse:</a:t>
            </a:r>
          </a:p>
          <a:p>
            <a:pPr lvl="1"/>
            <a:r>
              <a:rPr lang="fr-FR" dirty="0"/>
              <a:t>Analyse détaillée des plans de cours (50 cours obligatoires du Pharm. D.) ;</a:t>
            </a:r>
          </a:p>
          <a:p>
            <a:pPr lvl="1"/>
            <a:r>
              <a:rPr lang="fr-FR" dirty="0"/>
              <a:t>Documentation de la charge d’études à l’aide d’un outil standardisé;</a:t>
            </a:r>
          </a:p>
          <a:p>
            <a:pPr lvl="1"/>
            <a:r>
              <a:rPr lang="fr-FR" dirty="0"/>
              <a:t>Validation des informations avec les enseignants (</a:t>
            </a:r>
            <a:r>
              <a:rPr lang="fr-FR" i="1" dirty="0"/>
              <a:t>Focus Groups</a:t>
            </a:r>
            <a:r>
              <a:rPr lang="fr-FR" dirty="0"/>
              <a:t>);</a:t>
            </a:r>
          </a:p>
          <a:p>
            <a:pPr lvl="1"/>
            <a:r>
              <a:rPr lang="fr-FR" dirty="0"/>
              <a:t>Identification et analyse de la plateforme « </a:t>
            </a:r>
            <a:r>
              <a:rPr lang="fr-FR" dirty="0" err="1"/>
              <a:t>rhumbl</a:t>
            </a:r>
            <a:r>
              <a:rPr lang="fr-FR" dirty="0"/>
              <a:t> ».</a:t>
            </a:r>
          </a:p>
          <a:p>
            <a:endParaRPr lang="fr-FR" dirty="0"/>
          </a:p>
        </p:txBody>
      </p:sp>
      <p:sp>
        <p:nvSpPr>
          <p:cNvPr id="6" name="Espace réservé du contenu 2">
            <a:extLst>
              <a:ext uri="{FF2B5EF4-FFF2-40B4-BE49-F238E27FC236}">
                <a16:creationId xmlns:a16="http://schemas.microsoft.com/office/drawing/2014/main" id="{765CD7E3-BF93-6D43-A565-3148FD118B73}"/>
              </a:ext>
            </a:extLst>
          </p:cNvPr>
          <p:cNvSpPr txBox="1">
            <a:spLocks/>
          </p:cNvSpPr>
          <p:nvPr/>
        </p:nvSpPr>
        <p:spPr>
          <a:xfrm>
            <a:off x="4451585" y="1224212"/>
            <a:ext cx="4032448" cy="3619081"/>
          </a:xfrm>
          <a:prstGeom prst="rect">
            <a:avLst/>
          </a:prstGeom>
          <a:solidFill>
            <a:schemeClr val="tx2">
              <a:lumMod val="40000"/>
              <a:lumOff val="60000"/>
            </a:schemeClr>
          </a:solidFill>
        </p:spPr>
        <p:txBody>
          <a:bodyPr vert="horz" lIns="91440" tIns="45720" rIns="91440" bIns="45720" rtlCol="0">
            <a:normAutofit/>
          </a:bodyPr>
          <a:lstStyle>
            <a:lvl1pPr marL="0" indent="0" algn="l" defTabSz="685783"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539987" indent="-251994" algn="l" defTabSz="685783" rtl="0" eaLnBrk="1" latinLnBrk="0" hangingPunct="1">
              <a:lnSpc>
                <a:spcPct val="100000"/>
              </a:lnSpc>
              <a:spcBef>
                <a:spcPts val="500"/>
              </a:spcBef>
              <a:spcAft>
                <a:spcPts val="500"/>
              </a:spcAft>
              <a:buSzPct val="140000"/>
              <a:buFont typeface="Arial" panose="020B0604020202020204" pitchFamily="34" charset="0"/>
              <a:buChar char="•"/>
              <a:defRPr sz="1800" kern="1200">
                <a:solidFill>
                  <a:schemeClr val="tx1"/>
                </a:solidFill>
                <a:latin typeface="+mn-lt"/>
                <a:ea typeface="+mn-ea"/>
                <a:cs typeface="+mn-cs"/>
              </a:defRPr>
            </a:lvl2pPr>
            <a:lvl3pPr marL="977876" indent="-250819" algn="l" defTabSz="685783" rtl="0" eaLnBrk="1" latinLnBrk="0" hangingPunct="1">
              <a:lnSpc>
                <a:spcPct val="100000"/>
              </a:lnSpc>
              <a:spcBef>
                <a:spcPts val="300"/>
              </a:spcBef>
              <a:buFont typeface="Symbol" panose="05050102010706020507" pitchFamily="18" charset="2"/>
              <a:buChar char="-"/>
              <a:defRPr sz="1600" kern="1200">
                <a:solidFill>
                  <a:schemeClr val="tx1"/>
                </a:solidFill>
                <a:latin typeface="+mn-lt"/>
                <a:ea typeface="+mn-ea"/>
                <a:cs typeface="+mn-cs"/>
              </a:defRPr>
            </a:lvl3pPr>
            <a:lvl4pPr marL="512987" indent="-272693" algn="l" defTabSz="685783" rtl="0" eaLnBrk="1" latinLnBrk="0" hangingPunct="1">
              <a:lnSpc>
                <a:spcPct val="100000"/>
              </a:lnSpc>
              <a:spcBef>
                <a:spcPts val="500"/>
              </a:spcBef>
              <a:spcAft>
                <a:spcPts val="500"/>
              </a:spcAft>
              <a:buClr>
                <a:schemeClr val="tx2"/>
              </a:buClr>
              <a:buSzPct val="110000"/>
              <a:buFont typeface="+mj-lt"/>
              <a:buAutoNum type="arabicPeriod"/>
              <a:defRPr lang="fr-FR" sz="1800" kern="1200" dirty="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fr-FR" b="1" dirty="0"/>
              <a:t>Valeur ajoutée:</a:t>
            </a:r>
          </a:p>
          <a:p>
            <a:pPr marL="285750" indent="-285750">
              <a:buFont typeface="Arial" panose="020B0604020202020204" pitchFamily="34" charset="0"/>
              <a:buChar char="•"/>
            </a:pPr>
            <a:r>
              <a:rPr lang="fr-FR" dirty="0"/>
              <a:t>Analyse réaliste et réalisable</a:t>
            </a:r>
          </a:p>
          <a:p>
            <a:pPr marL="285750" indent="-285750">
              <a:buFont typeface="Arial" panose="020B0604020202020204" pitchFamily="34" charset="0"/>
              <a:buChar char="•"/>
            </a:pPr>
            <a:r>
              <a:rPr lang="fr-FR" dirty="0"/>
              <a:t>Mobilisation des enseignants</a:t>
            </a:r>
          </a:p>
          <a:p>
            <a:pPr marL="285750" indent="-285750">
              <a:buFont typeface="Arial" panose="020B0604020202020204" pitchFamily="34" charset="0"/>
              <a:buChar char="•"/>
            </a:pPr>
            <a:r>
              <a:rPr lang="fr-FR" dirty="0"/>
              <a:t>Portrait du programme</a:t>
            </a:r>
          </a:p>
          <a:p>
            <a:pPr marL="285750" indent="-285750">
              <a:buFont typeface="Arial" panose="020B0604020202020204" pitchFamily="34" charset="0"/>
              <a:buChar char="•"/>
            </a:pPr>
            <a:r>
              <a:rPr lang="fr-FR" dirty="0"/>
              <a:t>Réflexion sur le programme</a:t>
            </a:r>
          </a:p>
          <a:p>
            <a:pPr marL="285750" indent="-285750">
              <a:buFont typeface="Arial" panose="020B0604020202020204" pitchFamily="34" charset="0"/>
              <a:buChar char="•"/>
            </a:pPr>
            <a:r>
              <a:rPr lang="fr-FR" dirty="0"/>
              <a:t>Enjeux prioritaires identifiés</a:t>
            </a:r>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334331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5BED3-3552-9D4E-A00A-3B9F43F1B3F4}"/>
              </a:ext>
            </a:extLst>
          </p:cNvPr>
          <p:cNvSpPr>
            <a:spLocks noGrp="1"/>
          </p:cNvSpPr>
          <p:nvPr>
            <p:ph type="title"/>
          </p:nvPr>
        </p:nvSpPr>
        <p:spPr>
          <a:xfrm>
            <a:off x="477709" y="411510"/>
            <a:ext cx="8256115" cy="675563"/>
          </a:xfrm>
        </p:spPr>
        <p:txBody>
          <a:bodyPr>
            <a:noAutofit/>
          </a:bodyPr>
          <a:lstStyle/>
          <a:p>
            <a:r>
              <a:rPr lang="fr-FR" sz="2800" dirty="0"/>
              <a:t>Questionnaire sur le bien-être des </a:t>
            </a:r>
            <a:r>
              <a:rPr lang="fr-FR" sz="2800" dirty="0" err="1"/>
              <a:t>étudiant.e.s</a:t>
            </a:r>
            <a:endParaRPr lang="fr-FR" sz="2800" dirty="0"/>
          </a:p>
        </p:txBody>
      </p:sp>
      <p:sp>
        <p:nvSpPr>
          <p:cNvPr id="3" name="Espace réservé du contenu 2">
            <a:extLst>
              <a:ext uri="{FF2B5EF4-FFF2-40B4-BE49-F238E27FC236}">
                <a16:creationId xmlns:a16="http://schemas.microsoft.com/office/drawing/2014/main" id="{7F6BE2CD-89DB-9945-87F5-5CC93FB9F5E2}"/>
              </a:ext>
            </a:extLst>
          </p:cNvPr>
          <p:cNvSpPr>
            <a:spLocks noGrp="1"/>
          </p:cNvSpPr>
          <p:nvPr>
            <p:ph idx="1"/>
          </p:nvPr>
        </p:nvSpPr>
        <p:spPr>
          <a:xfrm>
            <a:off x="323529" y="1275606"/>
            <a:ext cx="4486326" cy="2931445"/>
          </a:xfrm>
        </p:spPr>
        <p:txBody>
          <a:bodyPr>
            <a:normAutofit fontScale="85000" lnSpcReduction="20000"/>
          </a:bodyPr>
          <a:lstStyle/>
          <a:p>
            <a:pPr marL="285750" indent="-285750">
              <a:buFont typeface="Arial" panose="020B0604020202020204" pitchFamily="34" charset="0"/>
              <a:buChar char="•"/>
            </a:pPr>
            <a:r>
              <a:rPr lang="fr-FR" dirty="0"/>
              <a:t>Élaboration d’un questionnaire </a:t>
            </a:r>
            <a:br>
              <a:rPr lang="fr-FR" dirty="0"/>
            </a:br>
            <a:r>
              <a:rPr lang="fr-FR" dirty="0"/>
              <a:t>(version longue et version courte)</a:t>
            </a:r>
          </a:p>
          <a:p>
            <a:pPr marL="285750" indent="-285750">
              <a:buFont typeface="Arial" panose="020B0604020202020204" pitchFamily="34" charset="0"/>
              <a:buChar char="•"/>
            </a:pPr>
            <a:r>
              <a:rPr lang="fr-FR" dirty="0"/>
              <a:t>Consultation de l’association étudiante</a:t>
            </a:r>
          </a:p>
          <a:p>
            <a:pPr marL="285750" indent="-285750">
              <a:buFont typeface="Arial" panose="020B0604020202020204" pitchFamily="34" charset="0"/>
              <a:buChar char="•"/>
            </a:pPr>
            <a:r>
              <a:rPr lang="fr-FR" dirty="0"/>
              <a:t>Estimation d’un indice de bien-être que nous pourrons surveiller dans le temps</a:t>
            </a:r>
          </a:p>
          <a:p>
            <a:pPr marL="825737" lvl="1" indent="-285750"/>
            <a:r>
              <a:rPr lang="fr-FR" dirty="0"/>
              <a:t>Première administration en février 2021 au Pharm. D.</a:t>
            </a:r>
          </a:p>
          <a:p>
            <a:pPr marL="1263626" lvl="2" indent="-285750"/>
            <a:r>
              <a:rPr lang="fr-FR" dirty="0"/>
              <a:t>Deux autres administrations depuis</a:t>
            </a:r>
          </a:p>
          <a:p>
            <a:pPr marL="825737" lvl="1" indent="-285750"/>
            <a:r>
              <a:rPr lang="fr-FR" dirty="0"/>
              <a:t>Administration également prévue au programme de qualification en pharmacie (</a:t>
            </a:r>
            <a:r>
              <a:rPr lang="fr-FR" dirty="0" err="1"/>
              <a:t>QeP</a:t>
            </a:r>
            <a:r>
              <a:rPr lang="fr-FR" dirty="0"/>
              <a:t>)</a:t>
            </a:r>
          </a:p>
        </p:txBody>
      </p:sp>
      <p:sp>
        <p:nvSpPr>
          <p:cNvPr id="4" name="Espace réservé du contenu 2">
            <a:extLst>
              <a:ext uri="{FF2B5EF4-FFF2-40B4-BE49-F238E27FC236}">
                <a16:creationId xmlns:a16="http://schemas.microsoft.com/office/drawing/2014/main" id="{F6AAC2CB-4E7A-4C46-A6E1-8B4790F5B299}"/>
              </a:ext>
            </a:extLst>
          </p:cNvPr>
          <p:cNvSpPr txBox="1">
            <a:spLocks/>
          </p:cNvSpPr>
          <p:nvPr/>
        </p:nvSpPr>
        <p:spPr>
          <a:xfrm>
            <a:off x="4809855" y="1275606"/>
            <a:ext cx="4199077" cy="2906614"/>
          </a:xfrm>
          <a:prstGeom prst="rect">
            <a:avLst/>
          </a:prstGeom>
          <a:solidFill>
            <a:schemeClr val="tx2">
              <a:lumMod val="40000"/>
              <a:lumOff val="60000"/>
            </a:schemeClr>
          </a:solidFill>
        </p:spPr>
        <p:txBody>
          <a:bodyPr vert="horz" lIns="91440" tIns="45720" rIns="91440" bIns="45720" rtlCol="0">
            <a:normAutofit fontScale="92500" lnSpcReduction="10000"/>
          </a:bodyPr>
          <a:lstStyle>
            <a:lvl1pPr marL="0" indent="0" algn="l" defTabSz="685783"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1pPr>
            <a:lvl2pPr marL="539987" indent="-251994" algn="l" defTabSz="685783" rtl="0" eaLnBrk="1" latinLnBrk="0" hangingPunct="1">
              <a:lnSpc>
                <a:spcPct val="100000"/>
              </a:lnSpc>
              <a:spcBef>
                <a:spcPts val="500"/>
              </a:spcBef>
              <a:spcAft>
                <a:spcPts val="500"/>
              </a:spcAft>
              <a:buSzPct val="140000"/>
              <a:buFont typeface="Arial" panose="020B0604020202020204" pitchFamily="34" charset="0"/>
              <a:buChar char="•"/>
              <a:defRPr sz="1800" kern="1200">
                <a:solidFill>
                  <a:schemeClr val="tx1"/>
                </a:solidFill>
                <a:latin typeface="+mn-lt"/>
                <a:ea typeface="+mn-ea"/>
                <a:cs typeface="+mn-cs"/>
              </a:defRPr>
            </a:lvl2pPr>
            <a:lvl3pPr marL="977876" indent="-250819" algn="l" defTabSz="685783" rtl="0" eaLnBrk="1" latinLnBrk="0" hangingPunct="1">
              <a:lnSpc>
                <a:spcPct val="100000"/>
              </a:lnSpc>
              <a:spcBef>
                <a:spcPts val="300"/>
              </a:spcBef>
              <a:buFont typeface="Symbol" panose="05050102010706020507" pitchFamily="18" charset="2"/>
              <a:buChar char="-"/>
              <a:defRPr sz="1600" kern="1200">
                <a:solidFill>
                  <a:schemeClr val="tx1"/>
                </a:solidFill>
                <a:latin typeface="+mn-lt"/>
                <a:ea typeface="+mn-ea"/>
                <a:cs typeface="+mn-cs"/>
              </a:defRPr>
            </a:lvl3pPr>
            <a:lvl4pPr marL="512987" indent="-272693" algn="l" defTabSz="685783" rtl="0" eaLnBrk="1" latinLnBrk="0" hangingPunct="1">
              <a:lnSpc>
                <a:spcPct val="100000"/>
              </a:lnSpc>
              <a:spcBef>
                <a:spcPts val="500"/>
              </a:spcBef>
              <a:spcAft>
                <a:spcPts val="500"/>
              </a:spcAft>
              <a:buClr>
                <a:schemeClr val="tx2"/>
              </a:buClr>
              <a:buSzPct val="110000"/>
              <a:buFont typeface="+mj-lt"/>
              <a:buAutoNum type="arabicPeriod"/>
              <a:defRPr lang="fr-FR" sz="1800" kern="1200" dirty="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fr-FR" sz="1900" b="1" dirty="0"/>
              <a:t>Valeur ajoutée</a:t>
            </a:r>
          </a:p>
          <a:p>
            <a:pPr marL="285750" indent="-285750">
              <a:buFont typeface="Arial" panose="020B0604020202020204" pitchFamily="34" charset="0"/>
              <a:buChar char="•"/>
            </a:pPr>
            <a:r>
              <a:rPr lang="fr-FR" dirty="0"/>
              <a:t>Réflexion sur le concept de bien-être et sur les enjeux méthodologiques de son évaluation</a:t>
            </a:r>
          </a:p>
          <a:p>
            <a:pPr marL="285750" indent="-285750">
              <a:buFont typeface="Arial" panose="020B0604020202020204" pitchFamily="34" charset="0"/>
              <a:buChar char="•"/>
            </a:pPr>
            <a:r>
              <a:rPr lang="fr-FR" dirty="0"/>
              <a:t>Liens entre les facteurs environnementaux, sociaux et personnels</a:t>
            </a:r>
          </a:p>
          <a:p>
            <a:pPr marL="285750" indent="-285750">
              <a:buFont typeface="Arial" panose="020B0604020202020204" pitchFamily="34" charset="0"/>
              <a:buChar char="•"/>
            </a:pPr>
            <a:r>
              <a:rPr lang="fr-FR" dirty="0"/>
              <a:t>Réflexion sur les stratégies d’interventions possibles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205846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EA59A2-5C02-7C4E-B5E4-B6826338C4B8}"/>
              </a:ext>
            </a:extLst>
          </p:cNvPr>
          <p:cNvSpPr>
            <a:spLocks noGrp="1"/>
          </p:cNvSpPr>
          <p:nvPr>
            <p:ph type="title"/>
          </p:nvPr>
        </p:nvSpPr>
        <p:spPr/>
        <p:txBody>
          <a:bodyPr>
            <a:normAutofit/>
          </a:bodyPr>
          <a:lstStyle/>
          <a:p>
            <a:r>
              <a:rPr lang="fr-FR" sz="3200" dirty="0"/>
              <a:t>Soutien aux équipes programmes</a:t>
            </a:r>
          </a:p>
        </p:txBody>
      </p:sp>
      <p:sp>
        <p:nvSpPr>
          <p:cNvPr id="3" name="Espace réservé du contenu 2">
            <a:extLst>
              <a:ext uri="{FF2B5EF4-FFF2-40B4-BE49-F238E27FC236}">
                <a16:creationId xmlns:a16="http://schemas.microsoft.com/office/drawing/2014/main" id="{460F82B0-D8DE-DF49-9766-F37F612EDF78}"/>
              </a:ext>
            </a:extLst>
          </p:cNvPr>
          <p:cNvSpPr>
            <a:spLocks noGrp="1"/>
          </p:cNvSpPr>
          <p:nvPr>
            <p:ph idx="1"/>
          </p:nvPr>
        </p:nvSpPr>
        <p:spPr>
          <a:xfrm>
            <a:off x="716403" y="1275606"/>
            <a:ext cx="8017421" cy="3147469"/>
          </a:xfrm>
        </p:spPr>
        <p:txBody>
          <a:bodyPr>
            <a:normAutofit/>
          </a:bodyPr>
          <a:lstStyle/>
          <a:p>
            <a:pPr marL="285750" indent="-285750">
              <a:buFont typeface="Arial" panose="020B0604020202020204" pitchFamily="34" charset="0"/>
              <a:buChar char="•"/>
            </a:pPr>
            <a:r>
              <a:rPr lang="fr-FR" dirty="0"/>
              <a:t>Rôle conseil auprès des sous-comités pédagogiques du QeP et du Pharm. D.</a:t>
            </a:r>
          </a:p>
          <a:p>
            <a:pPr marL="285750" indent="-285750">
              <a:buFont typeface="Arial" panose="020B0604020202020204" pitchFamily="34" charset="0"/>
              <a:buChar char="•"/>
            </a:pPr>
            <a:r>
              <a:rPr lang="fr-FR" dirty="0"/>
              <a:t>Guide pour la planification des examens à domicile et de rétroaction en utilisant la plateforme </a:t>
            </a:r>
            <a:r>
              <a:rPr lang="fr-FR" dirty="0" err="1"/>
              <a:t>ExamSoft</a:t>
            </a:r>
            <a:endParaRPr lang="fr-FR" dirty="0"/>
          </a:p>
          <a:p>
            <a:pPr marL="285750" lvl="0" indent="-285750">
              <a:buFont typeface="Arial" panose="020B0604020202020204" pitchFamily="34" charset="0"/>
              <a:buChar char="•"/>
            </a:pPr>
            <a:r>
              <a:rPr lang="fr-FR" dirty="0"/>
              <a:t>Guide sur l’adaptation des cours en situation de pandémie</a:t>
            </a:r>
            <a:endParaRPr lang="fr-CA" dirty="0"/>
          </a:p>
          <a:p>
            <a:pPr marL="285750" lvl="0" indent="-285750">
              <a:buFont typeface="Arial" panose="020B0604020202020204" pitchFamily="34" charset="0"/>
              <a:buChar char="•"/>
            </a:pPr>
            <a:r>
              <a:rPr lang="fr-FR" dirty="0"/>
              <a:t>Analyse des activités compensatoires aux stages en période de pandémie</a:t>
            </a:r>
          </a:p>
          <a:p>
            <a:pPr marL="285750" lvl="0" indent="-285750">
              <a:buFont typeface="Arial" panose="020B0604020202020204" pitchFamily="34" charset="0"/>
              <a:buChar char="•"/>
            </a:pPr>
            <a:r>
              <a:rPr lang="fr-CA" dirty="0"/>
              <a:t>Soutien dans les processus d’agrément et d’évaluations périodiques</a:t>
            </a:r>
          </a:p>
          <a:p>
            <a:r>
              <a:rPr lang="fr-CA" dirty="0"/>
              <a:t> </a:t>
            </a:r>
          </a:p>
          <a:p>
            <a:endParaRPr lang="fr-FR" dirty="0"/>
          </a:p>
        </p:txBody>
      </p:sp>
    </p:spTree>
    <p:extLst>
      <p:ext uri="{BB962C8B-B14F-4D97-AF65-F5344CB8AC3E}">
        <p14:creationId xmlns:p14="http://schemas.microsoft.com/office/powerpoint/2010/main" val="919655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318BF-9D55-4554-A99A-F74A7BB330D0}"/>
              </a:ext>
            </a:extLst>
          </p:cNvPr>
          <p:cNvSpPr>
            <a:spLocks noGrp="1"/>
          </p:cNvSpPr>
          <p:nvPr>
            <p:ph type="title"/>
          </p:nvPr>
        </p:nvSpPr>
        <p:spPr/>
        <p:txBody>
          <a:bodyPr>
            <a:normAutofit/>
          </a:bodyPr>
          <a:lstStyle/>
          <a:p>
            <a:r>
              <a:rPr lang="fr-CA" dirty="0">
                <a:solidFill>
                  <a:srgbClr val="0070C0"/>
                </a:solidFill>
              </a:rPr>
              <a:t>Les contributions du Bureau</a:t>
            </a:r>
          </a:p>
        </p:txBody>
      </p:sp>
      <p:sp>
        <p:nvSpPr>
          <p:cNvPr id="3" name="Espace réservé du contenu 2">
            <a:extLst>
              <a:ext uri="{FF2B5EF4-FFF2-40B4-BE49-F238E27FC236}">
                <a16:creationId xmlns:a16="http://schemas.microsoft.com/office/drawing/2014/main" id="{D10E9E20-0A7F-4E57-A749-DBC2FF53F59C}"/>
              </a:ext>
            </a:extLst>
          </p:cNvPr>
          <p:cNvSpPr>
            <a:spLocks noGrp="1"/>
          </p:cNvSpPr>
          <p:nvPr>
            <p:ph idx="1"/>
          </p:nvPr>
        </p:nvSpPr>
        <p:spPr>
          <a:xfrm>
            <a:off x="337135" y="1059582"/>
            <a:ext cx="8555345" cy="3816424"/>
          </a:xfrm>
        </p:spPr>
        <p:txBody>
          <a:bodyPr>
            <a:normAutofit/>
          </a:bodyPr>
          <a:lstStyle/>
          <a:p>
            <a:pPr marL="285750" indent="-285750">
              <a:buFont typeface="Arial" panose="020B0604020202020204" pitchFamily="34" charset="0"/>
              <a:buChar char="•"/>
            </a:pPr>
            <a:r>
              <a:rPr lang="fr-CA" dirty="0">
                <a:solidFill>
                  <a:srgbClr val="000000"/>
                </a:solidFill>
              </a:rPr>
              <a:t>Planification intégrée et stratégique des projets d’évaluation pour les différents programmes d’étude</a:t>
            </a:r>
          </a:p>
          <a:p>
            <a:pPr marL="285750" indent="-285750">
              <a:buFont typeface="Arial" panose="020B0604020202020204" pitchFamily="34" charset="0"/>
              <a:buChar char="•"/>
            </a:pPr>
            <a:r>
              <a:rPr lang="fr-CA" dirty="0">
                <a:solidFill>
                  <a:srgbClr val="000000"/>
                </a:solidFill>
              </a:rPr>
              <a:t>Création et gestion des connaissances produites en évaluation </a:t>
            </a:r>
          </a:p>
          <a:p>
            <a:pPr marL="285750" indent="-285750">
              <a:buFont typeface="Arial" panose="020B0604020202020204" pitchFamily="34" charset="0"/>
              <a:buChar char="•"/>
            </a:pPr>
            <a:r>
              <a:rPr lang="fr-CA" dirty="0">
                <a:solidFill>
                  <a:srgbClr val="000000"/>
                </a:solidFill>
              </a:rPr>
              <a:t>Développement de mesures complémentaires aux mesures </a:t>
            </a:r>
            <a:r>
              <a:rPr lang="fr-CA">
                <a:solidFill>
                  <a:srgbClr val="000000"/>
                </a:solidFill>
              </a:rPr>
              <a:t>institutionnelles pour </a:t>
            </a:r>
            <a:r>
              <a:rPr lang="fr-CA" dirty="0">
                <a:solidFill>
                  <a:srgbClr val="000000"/>
                </a:solidFill>
              </a:rPr>
              <a:t>l’évaluation des programmes </a:t>
            </a:r>
          </a:p>
          <a:p>
            <a:pPr marL="285750" indent="-285750">
              <a:buFont typeface="Arial" panose="020B0604020202020204" pitchFamily="34" charset="0"/>
              <a:buChar char="•"/>
            </a:pPr>
            <a:r>
              <a:rPr lang="fr-CA" dirty="0">
                <a:solidFill>
                  <a:srgbClr val="000000"/>
                </a:solidFill>
              </a:rPr>
              <a:t>Amélioration de la compréhension des programmes d’études et des enjeux liés à leur qualité </a:t>
            </a:r>
          </a:p>
          <a:p>
            <a:pPr marL="285750" indent="-285750">
              <a:buFont typeface="Arial" panose="020B0604020202020204" pitchFamily="34" charset="0"/>
              <a:buChar char="•"/>
            </a:pPr>
            <a:r>
              <a:rPr lang="fr-CA" dirty="0">
                <a:solidFill>
                  <a:srgbClr val="000000"/>
                </a:solidFill>
              </a:rPr>
              <a:t>Valorisation de l’engagement des parties prenantes des programmes dans le développement des connaissances et l’instauration des processus d’amélioration continue</a:t>
            </a:r>
          </a:p>
        </p:txBody>
      </p:sp>
    </p:spTree>
    <p:extLst>
      <p:ext uri="{BB962C8B-B14F-4D97-AF65-F5344CB8AC3E}">
        <p14:creationId xmlns:p14="http://schemas.microsoft.com/office/powerpoint/2010/main" val="1463414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F97FD3-83AA-5E4A-AE0E-4339A4AC00A2}"/>
              </a:ext>
            </a:extLst>
          </p:cNvPr>
          <p:cNvSpPr>
            <a:spLocks noGrp="1"/>
          </p:cNvSpPr>
          <p:nvPr>
            <p:ph type="title"/>
          </p:nvPr>
        </p:nvSpPr>
        <p:spPr/>
        <p:txBody>
          <a:bodyPr>
            <a:normAutofit/>
          </a:bodyPr>
          <a:lstStyle/>
          <a:p>
            <a:r>
              <a:rPr lang="fr-FR" sz="3200" dirty="0"/>
              <a:t>Les forces et les défis du Bureau</a:t>
            </a:r>
          </a:p>
        </p:txBody>
      </p:sp>
      <p:graphicFrame>
        <p:nvGraphicFramePr>
          <p:cNvPr id="4" name="Espace réservé du contenu 3">
            <a:extLst>
              <a:ext uri="{FF2B5EF4-FFF2-40B4-BE49-F238E27FC236}">
                <a16:creationId xmlns:a16="http://schemas.microsoft.com/office/drawing/2014/main" id="{3378E155-F240-2A47-9789-49D4ECC29890}"/>
              </a:ext>
            </a:extLst>
          </p:cNvPr>
          <p:cNvGraphicFramePr>
            <a:graphicFrameLocks noGrp="1"/>
          </p:cNvGraphicFramePr>
          <p:nvPr>
            <p:ph idx="1"/>
            <p:extLst>
              <p:ext uri="{D42A27DB-BD31-4B8C-83A1-F6EECF244321}">
                <p14:modId xmlns:p14="http://schemas.microsoft.com/office/powerpoint/2010/main" val="3186057074"/>
              </p:ext>
            </p:extLst>
          </p:nvPr>
        </p:nvGraphicFramePr>
        <p:xfrm>
          <a:off x="337135" y="987574"/>
          <a:ext cx="8627353" cy="3921665"/>
        </p:xfrm>
        <a:graphic>
          <a:graphicData uri="http://schemas.openxmlformats.org/drawingml/2006/table">
            <a:tbl>
              <a:tblPr firstRow="1" bandRow="1">
                <a:tableStyleId>{5C22544A-7EE6-4342-B048-85BDC9FD1C3A}</a:tableStyleId>
              </a:tblPr>
              <a:tblGrid>
                <a:gridCol w="4256827">
                  <a:extLst>
                    <a:ext uri="{9D8B030D-6E8A-4147-A177-3AD203B41FA5}">
                      <a16:colId xmlns:a16="http://schemas.microsoft.com/office/drawing/2014/main" val="1122955562"/>
                    </a:ext>
                  </a:extLst>
                </a:gridCol>
                <a:gridCol w="4370526">
                  <a:extLst>
                    <a:ext uri="{9D8B030D-6E8A-4147-A177-3AD203B41FA5}">
                      <a16:colId xmlns:a16="http://schemas.microsoft.com/office/drawing/2014/main" val="12916149"/>
                    </a:ext>
                  </a:extLst>
                </a:gridCol>
              </a:tblGrid>
              <a:tr h="589248">
                <a:tc>
                  <a:txBody>
                    <a:bodyPr/>
                    <a:lstStyle/>
                    <a:p>
                      <a:pPr algn="ctr"/>
                      <a:r>
                        <a:rPr lang="fr-FR" sz="2400" dirty="0"/>
                        <a:t>Forces</a:t>
                      </a:r>
                    </a:p>
                  </a:txBody>
                  <a:tcPr/>
                </a:tc>
                <a:tc>
                  <a:txBody>
                    <a:bodyPr/>
                    <a:lstStyle/>
                    <a:p>
                      <a:pPr algn="ctr"/>
                      <a:r>
                        <a:rPr lang="fr-FR" sz="2400" dirty="0">
                          <a:solidFill>
                            <a:schemeClr val="bg1"/>
                          </a:solidFill>
                        </a:rPr>
                        <a:t>Défis</a:t>
                      </a:r>
                    </a:p>
                  </a:txBody>
                  <a:tcPr/>
                </a:tc>
                <a:extLst>
                  <a:ext uri="{0D108BD9-81ED-4DB2-BD59-A6C34878D82A}">
                    <a16:rowId xmlns:a16="http://schemas.microsoft.com/office/drawing/2014/main" val="2701143501"/>
                  </a:ext>
                </a:extLst>
              </a:tr>
              <a:tr h="1794856">
                <a:tc>
                  <a:txBody>
                    <a:bodyPr/>
                    <a:lstStyle/>
                    <a:p>
                      <a:pPr marL="285750" indent="-285750">
                        <a:lnSpc>
                          <a:spcPct val="150000"/>
                        </a:lnSpc>
                        <a:buFont typeface="Arial" panose="020B0604020202020204" pitchFamily="34" charset="0"/>
                        <a:buChar char="•"/>
                      </a:pPr>
                      <a:r>
                        <a:rPr lang="fr-CA" sz="1800" b="0" i="0" u="none" strike="noStrike" kern="1200" dirty="0">
                          <a:solidFill>
                            <a:srgbClr val="000000"/>
                          </a:solidFill>
                          <a:effectLst/>
                          <a:latin typeface="+mn-lt"/>
                          <a:ea typeface="+mn-ea"/>
                          <a:cs typeface="+mn-cs"/>
                        </a:rPr>
                        <a:t>Compétences professionnelles et techniques en évaluation </a:t>
                      </a:r>
                    </a:p>
                    <a:p>
                      <a:pPr marL="285750" indent="-285750">
                        <a:lnSpc>
                          <a:spcPct val="150000"/>
                        </a:lnSpc>
                        <a:buFont typeface="Arial" panose="020B0604020202020204" pitchFamily="34" charset="0"/>
                        <a:buChar char="•"/>
                      </a:pPr>
                      <a:r>
                        <a:rPr lang="fr-CA" sz="1800" b="0" i="0" u="none" strike="noStrike" kern="1200" dirty="0">
                          <a:solidFill>
                            <a:srgbClr val="000000"/>
                          </a:solidFill>
                          <a:effectLst/>
                          <a:latin typeface="+mn-lt"/>
                          <a:ea typeface="+mn-ea"/>
                          <a:cs typeface="+mn-cs"/>
                        </a:rPr>
                        <a:t>Structure et fonctionnement agiles et convenus (cadre directeur, planification annuelle, mandat, etc.)</a:t>
                      </a:r>
                    </a:p>
                    <a:p>
                      <a:pPr marL="285750" indent="-285750">
                        <a:lnSpc>
                          <a:spcPct val="150000"/>
                        </a:lnSpc>
                        <a:buFont typeface="Arial" panose="020B0604020202020204" pitchFamily="34" charset="0"/>
                        <a:buChar char="•"/>
                      </a:pPr>
                      <a:r>
                        <a:rPr lang="fr-CA" sz="1800" b="0" i="0" u="none" strike="noStrike" kern="1200" dirty="0">
                          <a:solidFill>
                            <a:srgbClr val="000000"/>
                          </a:solidFill>
                          <a:effectLst/>
                          <a:latin typeface="+mn-lt"/>
                          <a:ea typeface="+mn-ea"/>
                          <a:cs typeface="+mn-cs"/>
                        </a:rPr>
                        <a:t>Ressources investies et regroupées</a:t>
                      </a:r>
                    </a:p>
                    <a:p>
                      <a:pPr marL="285750" indent="-285750">
                        <a:lnSpc>
                          <a:spcPct val="150000"/>
                        </a:lnSpc>
                        <a:buFont typeface="Arial" panose="020B0604020202020204" pitchFamily="34" charset="0"/>
                        <a:buChar char="•"/>
                      </a:pPr>
                      <a:r>
                        <a:rPr lang="fr-CA" sz="1800" b="0" i="0" u="none" strike="noStrike" kern="1200" dirty="0">
                          <a:solidFill>
                            <a:srgbClr val="000000"/>
                          </a:solidFill>
                          <a:effectLst/>
                          <a:latin typeface="+mn-lt"/>
                          <a:ea typeface="+mn-ea"/>
                          <a:cs typeface="+mn-cs"/>
                        </a:rPr>
                        <a:t>Regard extérieur et objectif des programmes d’études</a:t>
                      </a:r>
                      <a:endParaRPr lang="fr-FR" sz="1800" dirty="0">
                        <a:solidFill>
                          <a:srgbClr val="000000"/>
                        </a:solidFill>
                      </a:endParaRPr>
                    </a:p>
                  </a:txBody>
                  <a:tcPr/>
                </a:tc>
                <a:tc>
                  <a:txBody>
                    <a:bodyPr/>
                    <a:lstStyle/>
                    <a:p>
                      <a:pPr marL="285750" marR="0" lvl="0" indent="-285750" algn="l" defTabSz="68578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fr-CA" sz="1800" b="0" i="0" u="none" strike="noStrike" kern="1200" dirty="0">
                          <a:solidFill>
                            <a:srgbClr val="000000"/>
                          </a:solidFill>
                          <a:effectLst/>
                          <a:latin typeface="+mn-lt"/>
                          <a:ea typeface="+mn-ea"/>
                          <a:cs typeface="+mn-cs"/>
                        </a:rPr>
                        <a:t>Demeurer à l’affut des besoins des programmes et y répondre promptement / efficacement</a:t>
                      </a:r>
                    </a:p>
                    <a:p>
                      <a:pPr marL="285750" lvl="1" indent="-285750" algn="l" defTabSz="685783" rtl="0" eaLnBrk="1" latinLnBrk="0" hangingPunct="1">
                        <a:lnSpc>
                          <a:spcPct val="150000"/>
                        </a:lnSpc>
                        <a:buFont typeface="Arial" panose="020B0604020202020204" pitchFamily="34" charset="0"/>
                        <a:buChar char="•"/>
                      </a:pPr>
                      <a:r>
                        <a:rPr lang="fr-CA" sz="1800" b="0" i="0" u="none" strike="noStrike" kern="1200" dirty="0">
                          <a:solidFill>
                            <a:srgbClr val="000000"/>
                          </a:solidFill>
                          <a:effectLst/>
                          <a:latin typeface="+mn-lt"/>
                          <a:ea typeface="+mn-ea"/>
                          <a:cs typeface="+mn-cs"/>
                        </a:rPr>
                        <a:t>Partager le leadership requis pour sensibiliser et valoriser l’évaluation</a:t>
                      </a:r>
                    </a:p>
                    <a:p>
                      <a:pPr marL="285750" lvl="1" indent="-285750" algn="l" defTabSz="685783" rtl="0" eaLnBrk="1" latinLnBrk="0" hangingPunct="1">
                        <a:lnSpc>
                          <a:spcPct val="150000"/>
                        </a:lnSpc>
                        <a:buFont typeface="Arial" panose="020B0604020202020204" pitchFamily="34" charset="0"/>
                        <a:buChar char="•"/>
                      </a:pPr>
                      <a:r>
                        <a:rPr lang="fr-CA" sz="1800" b="0" i="0" u="none" strike="noStrike" kern="1200" dirty="0">
                          <a:solidFill>
                            <a:srgbClr val="000000"/>
                          </a:solidFill>
                          <a:effectLst/>
                          <a:latin typeface="+mn-lt"/>
                          <a:ea typeface="+mn-ea"/>
                          <a:cs typeface="+mn-cs"/>
                        </a:rPr>
                        <a:t>Engager les parties prenantes </a:t>
                      </a:r>
                    </a:p>
                    <a:p>
                      <a:pPr marL="285750" indent="-285750">
                        <a:lnSpc>
                          <a:spcPct val="150000"/>
                        </a:lnSpc>
                        <a:buFont typeface="Arial" panose="020B0604020202020204" pitchFamily="34" charset="0"/>
                        <a:buChar char="•"/>
                      </a:pPr>
                      <a:r>
                        <a:rPr lang="fr-CA" sz="1800" b="0" i="0" u="none" strike="noStrike" kern="1200" dirty="0">
                          <a:solidFill>
                            <a:srgbClr val="000000"/>
                          </a:solidFill>
                          <a:effectLst/>
                          <a:latin typeface="+mn-lt"/>
                          <a:ea typeface="+mn-ea"/>
                          <a:cs typeface="+mn-cs"/>
                        </a:rPr>
                        <a:t>S’adapter aux contextes et enjeux émergents</a:t>
                      </a:r>
                      <a:endParaRPr lang="fr-FR" sz="1800" dirty="0">
                        <a:solidFill>
                          <a:srgbClr val="000000"/>
                        </a:solidFill>
                      </a:endParaRPr>
                    </a:p>
                  </a:txBody>
                  <a:tcPr/>
                </a:tc>
                <a:extLst>
                  <a:ext uri="{0D108BD9-81ED-4DB2-BD59-A6C34878D82A}">
                    <a16:rowId xmlns:a16="http://schemas.microsoft.com/office/drawing/2014/main" val="3647953741"/>
                  </a:ext>
                </a:extLst>
              </a:tr>
            </a:tbl>
          </a:graphicData>
        </a:graphic>
      </p:graphicFrame>
    </p:spTree>
    <p:extLst>
      <p:ext uri="{BB962C8B-B14F-4D97-AF65-F5344CB8AC3E}">
        <p14:creationId xmlns:p14="http://schemas.microsoft.com/office/powerpoint/2010/main" val="261116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956E5FC-49AC-1E4A-9CAC-2AE2EBA4D36B}"/>
              </a:ext>
            </a:extLst>
          </p:cNvPr>
          <p:cNvSpPr>
            <a:spLocks noGrp="1"/>
          </p:cNvSpPr>
          <p:nvPr>
            <p:ph sz="quarter" idx="19"/>
          </p:nvPr>
        </p:nvSpPr>
        <p:spPr>
          <a:xfrm>
            <a:off x="340013" y="1290594"/>
            <a:ext cx="8115012" cy="2968274"/>
          </a:xfrm>
        </p:spPr>
        <p:txBody>
          <a:bodyPr>
            <a:normAutofit fontScale="77500" lnSpcReduction="20000"/>
          </a:bodyPr>
          <a:lstStyle/>
          <a:p>
            <a:pPr marL="285750" indent="-285750">
              <a:buFont typeface="Arial" panose="020B0604020202020204" pitchFamily="34" charset="0"/>
              <a:buChar char="•"/>
            </a:pPr>
            <a:r>
              <a:rPr lang="fr-CA" sz="1800" dirty="0">
                <a:solidFill>
                  <a:srgbClr val="000000"/>
                </a:solidFill>
              </a:rPr>
              <a:t>Plusieurs programmes existants (et des nouveaux à venir) – une faculté en développement – une organisation apprenante </a:t>
            </a:r>
          </a:p>
          <a:p>
            <a:pPr marL="825737" lvl="1" indent="-285750"/>
            <a:r>
              <a:rPr lang="fr-CA" dirty="0"/>
              <a:t>Premier cycle</a:t>
            </a:r>
          </a:p>
          <a:p>
            <a:pPr marL="1263626" lvl="2" indent="-285750"/>
            <a:r>
              <a:rPr lang="fr-CA" dirty="0"/>
              <a:t>Doctorat de premier cycle en pharmacie (Pharm. D.)</a:t>
            </a:r>
            <a:r>
              <a:rPr lang="fr-CA" b="1" dirty="0">
                <a:solidFill>
                  <a:srgbClr val="FF0000"/>
                </a:solidFill>
              </a:rPr>
              <a:t>*</a:t>
            </a:r>
          </a:p>
          <a:p>
            <a:pPr marL="1263626" lvl="2" indent="-285750"/>
            <a:r>
              <a:rPr lang="fr-CA" dirty="0"/>
              <a:t>Baccalauréat en sciences biopharmaceutiques (BSBP)</a:t>
            </a:r>
          </a:p>
          <a:p>
            <a:pPr marL="1263626" lvl="2" indent="-285750"/>
            <a:r>
              <a:rPr lang="fr-CA" dirty="0"/>
              <a:t>Programme de Qualification en pharmacie (QeP)</a:t>
            </a:r>
          </a:p>
          <a:p>
            <a:pPr marL="825737" lvl="1" indent="-285750"/>
            <a:r>
              <a:rPr lang="fr-CA" dirty="0"/>
              <a:t>Cycles supérieurs</a:t>
            </a:r>
          </a:p>
          <a:p>
            <a:pPr marL="1263626" lvl="2" indent="-285750"/>
            <a:r>
              <a:rPr lang="fr-CA" dirty="0"/>
              <a:t>Maîtrise en pharmacothérapie avancée (MPA et MPAA)</a:t>
            </a:r>
            <a:r>
              <a:rPr lang="fr-CA" b="1" dirty="0">
                <a:solidFill>
                  <a:srgbClr val="FF0000"/>
                </a:solidFill>
              </a:rPr>
              <a:t>*</a:t>
            </a:r>
          </a:p>
          <a:p>
            <a:pPr marL="1263626" lvl="2" indent="-285750"/>
            <a:r>
              <a:rPr lang="fr-CA" dirty="0"/>
              <a:t>Programmes en développement du médicament (DESS, </a:t>
            </a:r>
            <a:r>
              <a:rPr lang="fr-CA" dirty="0" err="1"/>
              <a:t>M.Sc</a:t>
            </a:r>
            <a:r>
              <a:rPr lang="fr-CA" dirty="0"/>
              <a:t>., microprogramme)</a:t>
            </a:r>
          </a:p>
          <a:p>
            <a:pPr marL="1263626" lvl="2" indent="-285750"/>
            <a:r>
              <a:rPr lang="fr-CA" dirty="0" err="1"/>
              <a:t>MSc</a:t>
            </a:r>
            <a:r>
              <a:rPr lang="fr-CA" dirty="0"/>
              <a:t> et PhD en sciences pharmaceutiques</a:t>
            </a:r>
          </a:p>
          <a:p>
            <a:pPr marL="1263626" lvl="2" indent="-285750"/>
            <a:r>
              <a:rPr lang="fr-CA" dirty="0"/>
              <a:t>Perfectionnement professionnel (microprogrammes)</a:t>
            </a:r>
          </a:p>
          <a:p>
            <a:pPr marL="285750" indent="-285750">
              <a:buFont typeface="Arial" panose="020B0604020202020204" pitchFamily="34" charset="0"/>
              <a:buChar char="•"/>
            </a:pPr>
            <a:r>
              <a:rPr lang="fr-CA" dirty="0">
                <a:solidFill>
                  <a:srgbClr val="000000"/>
                </a:solidFill>
              </a:rPr>
              <a:t>Tous les programmes font ou ont fait l’objet d’une évaluation (institutionnelle ou par une organisme d’agrément)</a:t>
            </a:r>
          </a:p>
        </p:txBody>
      </p:sp>
      <p:sp>
        <p:nvSpPr>
          <p:cNvPr id="7" name="Title 6">
            <a:extLst>
              <a:ext uri="{FF2B5EF4-FFF2-40B4-BE49-F238E27FC236}">
                <a16:creationId xmlns:a16="http://schemas.microsoft.com/office/drawing/2014/main" id="{6892F57D-B406-4F4C-976D-A33E0EB779CD}"/>
              </a:ext>
            </a:extLst>
          </p:cNvPr>
          <p:cNvSpPr>
            <a:spLocks noGrp="1"/>
          </p:cNvSpPr>
          <p:nvPr>
            <p:ph type="title"/>
          </p:nvPr>
        </p:nvSpPr>
        <p:spPr>
          <a:xfrm>
            <a:off x="179512" y="279400"/>
            <a:ext cx="8259029" cy="1011193"/>
          </a:xfrm>
        </p:spPr>
        <p:txBody>
          <a:bodyPr/>
          <a:lstStyle/>
          <a:p>
            <a:r>
              <a:rPr lang="en-US" sz="3600" dirty="0"/>
              <a:t>La </a:t>
            </a:r>
            <a:r>
              <a:rPr lang="en-US" sz="3600" dirty="0" err="1"/>
              <a:t>Faculté</a:t>
            </a:r>
            <a:r>
              <a:rPr lang="en-US" sz="3600" dirty="0"/>
              <a:t> de </a:t>
            </a:r>
            <a:r>
              <a:rPr lang="en-US" sz="3600" dirty="0" err="1"/>
              <a:t>pharmacie</a:t>
            </a:r>
            <a:r>
              <a:rPr lang="en-US" sz="3600" dirty="0"/>
              <a:t> de </a:t>
            </a:r>
            <a:r>
              <a:rPr lang="en-US" sz="3600" dirty="0" err="1"/>
              <a:t>l’UdeM</a:t>
            </a:r>
            <a:endParaRPr lang="en-US" sz="3600" dirty="0"/>
          </a:p>
        </p:txBody>
      </p:sp>
      <p:sp>
        <p:nvSpPr>
          <p:cNvPr id="9" name="TextBox 8">
            <a:extLst>
              <a:ext uri="{FF2B5EF4-FFF2-40B4-BE49-F238E27FC236}">
                <a16:creationId xmlns:a16="http://schemas.microsoft.com/office/drawing/2014/main" id="{0BE1B390-6813-8F42-B146-EBACCE4B8BC4}"/>
              </a:ext>
            </a:extLst>
          </p:cNvPr>
          <p:cNvSpPr txBox="1"/>
          <p:nvPr/>
        </p:nvSpPr>
        <p:spPr>
          <a:xfrm>
            <a:off x="323528" y="4494768"/>
            <a:ext cx="4536504" cy="369332"/>
          </a:xfrm>
          <a:prstGeom prst="rect">
            <a:avLst/>
          </a:prstGeom>
          <a:noFill/>
        </p:spPr>
        <p:txBody>
          <a:bodyPr wrap="square" rtlCol="0">
            <a:spAutoFit/>
          </a:bodyPr>
          <a:lstStyle/>
          <a:p>
            <a:r>
              <a:rPr lang="en-US" b="1" dirty="0">
                <a:solidFill>
                  <a:srgbClr val="FF0000"/>
                </a:solidFill>
              </a:rPr>
              <a:t>*</a:t>
            </a:r>
            <a:r>
              <a:rPr lang="en-US" sz="1400" dirty="0">
                <a:solidFill>
                  <a:srgbClr val="FF0000"/>
                </a:solidFill>
              </a:rPr>
              <a:t>Sous </a:t>
            </a:r>
            <a:r>
              <a:rPr lang="en-US" sz="1400" dirty="0" err="1">
                <a:solidFill>
                  <a:srgbClr val="FF0000"/>
                </a:solidFill>
              </a:rPr>
              <a:t>agrément</a:t>
            </a:r>
            <a:r>
              <a:rPr lang="en-US" sz="1400" dirty="0">
                <a:solidFill>
                  <a:srgbClr val="FF0000"/>
                </a:solidFill>
              </a:rPr>
              <a:t> par un </a:t>
            </a:r>
            <a:r>
              <a:rPr lang="en-US" sz="1400" dirty="0" err="1">
                <a:solidFill>
                  <a:srgbClr val="FF0000"/>
                </a:solidFill>
              </a:rPr>
              <a:t>organisme</a:t>
            </a:r>
            <a:r>
              <a:rPr lang="en-US" sz="1400" dirty="0">
                <a:solidFill>
                  <a:srgbClr val="FF0000"/>
                </a:solidFill>
              </a:rPr>
              <a:t> national</a:t>
            </a:r>
            <a:endParaRPr lang="en-US" dirty="0">
              <a:solidFill>
                <a:srgbClr val="FF0000"/>
              </a:solidFill>
            </a:endParaRPr>
          </a:p>
        </p:txBody>
      </p:sp>
      <p:pic>
        <p:nvPicPr>
          <p:cNvPr id="2" name="Picture 1">
            <a:extLst>
              <a:ext uri="{FF2B5EF4-FFF2-40B4-BE49-F238E27FC236}">
                <a16:creationId xmlns:a16="http://schemas.microsoft.com/office/drawing/2014/main" id="{724F32A5-1EA5-4A46-ADC5-0ABCF83AA291}"/>
              </a:ext>
            </a:extLst>
          </p:cNvPr>
          <p:cNvPicPr>
            <a:picLocks noChangeAspect="1"/>
          </p:cNvPicPr>
          <p:nvPr/>
        </p:nvPicPr>
        <p:blipFill>
          <a:blip r:embed="rId3"/>
          <a:stretch>
            <a:fillRect/>
          </a:stretch>
        </p:blipFill>
        <p:spPr>
          <a:xfrm>
            <a:off x="7308304" y="1685778"/>
            <a:ext cx="1612049" cy="1771943"/>
          </a:xfrm>
          <a:prstGeom prst="rect">
            <a:avLst/>
          </a:prstGeom>
        </p:spPr>
      </p:pic>
    </p:spTree>
    <p:extLst>
      <p:ext uri="{BB962C8B-B14F-4D97-AF65-F5344CB8AC3E}">
        <p14:creationId xmlns:p14="http://schemas.microsoft.com/office/powerpoint/2010/main" val="66478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8787C7-E1BB-0143-9958-3AA55B265CC9}"/>
              </a:ext>
            </a:extLst>
          </p:cNvPr>
          <p:cNvSpPr>
            <a:spLocks noGrp="1"/>
          </p:cNvSpPr>
          <p:nvPr>
            <p:ph type="body" sz="quarter" idx="10"/>
          </p:nvPr>
        </p:nvSpPr>
        <p:spPr/>
        <p:txBody>
          <a:bodyPr/>
          <a:lstStyle/>
          <a:p>
            <a:r>
              <a:rPr lang="en-US" dirty="0"/>
              <a:t>Merci de </a:t>
            </a:r>
            <a:r>
              <a:rPr lang="en-US" dirty="0" err="1"/>
              <a:t>votre</a:t>
            </a:r>
            <a:r>
              <a:rPr lang="en-US" dirty="0"/>
              <a:t> attention.</a:t>
            </a:r>
          </a:p>
          <a:p>
            <a:r>
              <a:rPr lang="en-US" dirty="0"/>
              <a:t>Merci </a:t>
            </a:r>
            <a:r>
              <a:rPr lang="en-US" dirty="0" err="1"/>
              <a:t>à</a:t>
            </a:r>
            <a:r>
              <a:rPr lang="en-US" dirty="0"/>
              <a:t> mon </a:t>
            </a:r>
            <a:r>
              <a:rPr lang="en-US" dirty="0" err="1"/>
              <a:t>équipe</a:t>
            </a:r>
            <a:r>
              <a:rPr lang="en-US" dirty="0"/>
              <a:t> </a:t>
            </a:r>
            <a:r>
              <a:rPr lang="en-US"/>
              <a:t>du Bureau.</a:t>
            </a:r>
          </a:p>
        </p:txBody>
      </p:sp>
    </p:spTree>
    <p:extLst>
      <p:ext uri="{BB962C8B-B14F-4D97-AF65-F5344CB8AC3E}">
        <p14:creationId xmlns:p14="http://schemas.microsoft.com/office/powerpoint/2010/main" val="169158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B671EF-56D9-374C-9416-BC9AD6A5E441}"/>
              </a:ext>
            </a:extLst>
          </p:cNvPr>
          <p:cNvSpPr>
            <a:spLocks noGrp="1"/>
          </p:cNvSpPr>
          <p:nvPr>
            <p:ph type="title"/>
          </p:nvPr>
        </p:nvSpPr>
        <p:spPr/>
        <p:txBody>
          <a:bodyPr>
            <a:normAutofit/>
          </a:bodyPr>
          <a:lstStyle/>
          <a:p>
            <a:r>
              <a:rPr lang="fr-FR" sz="3200" dirty="0"/>
              <a:t>Contexte de création du Bureau</a:t>
            </a:r>
          </a:p>
        </p:txBody>
      </p:sp>
      <p:sp>
        <p:nvSpPr>
          <p:cNvPr id="3" name="Espace réservé du contenu 2">
            <a:extLst>
              <a:ext uri="{FF2B5EF4-FFF2-40B4-BE49-F238E27FC236}">
                <a16:creationId xmlns:a16="http://schemas.microsoft.com/office/drawing/2014/main" id="{015D200D-0472-1E4A-833D-1A99C0715686}"/>
              </a:ext>
            </a:extLst>
          </p:cNvPr>
          <p:cNvSpPr>
            <a:spLocks noGrp="1"/>
          </p:cNvSpPr>
          <p:nvPr>
            <p:ph idx="1"/>
          </p:nvPr>
        </p:nvSpPr>
        <p:spPr>
          <a:xfrm>
            <a:off x="444874" y="1059582"/>
            <a:ext cx="8256115" cy="3384376"/>
          </a:xfrm>
        </p:spPr>
        <p:txBody>
          <a:bodyPr>
            <a:normAutofit fontScale="92500"/>
          </a:bodyPr>
          <a:lstStyle/>
          <a:p>
            <a:pPr marL="285750" indent="-285750">
              <a:buFont typeface="Arial" panose="020B0604020202020204" pitchFamily="34" charset="0"/>
              <a:buChar char="•"/>
            </a:pPr>
            <a:r>
              <a:rPr lang="fr-CA" b="1" dirty="0"/>
              <a:t>Déclencheur</a:t>
            </a:r>
          </a:p>
          <a:p>
            <a:pPr marL="825737" lvl="1" indent="-285750"/>
            <a:r>
              <a:rPr lang="fr-CA" dirty="0"/>
              <a:t>Le Conseil canadien d’agrément des programmes de pharmacie (CCAPP) a octroyé un agrément de 4 ans (sur une possibilité de 8 ans) à la Faculté de pharmacie pour son programme de Doctorat de premier cycle en pharmacie (Pharm. D.). </a:t>
            </a:r>
          </a:p>
          <a:p>
            <a:pPr marL="825737" lvl="1" indent="-285750"/>
            <a:r>
              <a:rPr lang="fr-CA" dirty="0"/>
              <a:t>La principale raison qui a justifié cette décision est </a:t>
            </a:r>
            <a:r>
              <a:rPr lang="fr-CA" u="sng" dirty="0"/>
              <a:t>l’absence de structures, de mécanismes et de ressources soutenant l’évaluation et l’amélioration continue de la qualité</a:t>
            </a:r>
            <a:r>
              <a:rPr lang="fr-CA" dirty="0"/>
              <a:t> du programme au sein de la Faculté. </a:t>
            </a:r>
          </a:p>
          <a:p>
            <a:pPr marL="285750" indent="-285750">
              <a:buFont typeface="Arial" panose="020B0604020202020204" pitchFamily="34" charset="0"/>
              <a:buChar char="•"/>
            </a:pPr>
            <a:r>
              <a:rPr lang="fr-CA" dirty="0"/>
              <a:t>Afin de répondre à cette exigence et pour valoriser une culture d’amélioration continue, la Faculté de pharmacie a créé le Bureau d’évaluation et d’amélioration continue des programmes (Bureau).</a:t>
            </a:r>
          </a:p>
        </p:txBody>
      </p:sp>
    </p:spTree>
    <p:extLst>
      <p:ext uri="{BB962C8B-B14F-4D97-AF65-F5344CB8AC3E}">
        <p14:creationId xmlns:p14="http://schemas.microsoft.com/office/powerpoint/2010/main" val="2055823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4B1AC3-650F-4B03-95A0-17AE1C5300F5}"/>
              </a:ext>
            </a:extLst>
          </p:cNvPr>
          <p:cNvSpPr>
            <a:spLocks noGrp="1"/>
          </p:cNvSpPr>
          <p:nvPr>
            <p:ph type="title"/>
          </p:nvPr>
        </p:nvSpPr>
        <p:spPr/>
        <p:txBody>
          <a:bodyPr/>
          <a:lstStyle/>
          <a:p>
            <a:r>
              <a:rPr lang="fr-CA" dirty="0"/>
              <a:t>La création du Bureau</a:t>
            </a:r>
          </a:p>
        </p:txBody>
      </p:sp>
      <p:sp>
        <p:nvSpPr>
          <p:cNvPr id="3" name="Espace réservé du contenu 2">
            <a:extLst>
              <a:ext uri="{FF2B5EF4-FFF2-40B4-BE49-F238E27FC236}">
                <a16:creationId xmlns:a16="http://schemas.microsoft.com/office/drawing/2014/main" id="{7102E767-1C45-4749-97FE-359900FFC8FD}"/>
              </a:ext>
            </a:extLst>
          </p:cNvPr>
          <p:cNvSpPr>
            <a:spLocks noGrp="1"/>
          </p:cNvSpPr>
          <p:nvPr>
            <p:ph idx="1"/>
          </p:nvPr>
        </p:nvSpPr>
        <p:spPr>
          <a:xfrm>
            <a:off x="563289" y="1203598"/>
            <a:ext cx="8029961" cy="3384376"/>
          </a:xfrm>
        </p:spPr>
        <p:txBody>
          <a:bodyPr>
            <a:normAutofit/>
          </a:bodyPr>
          <a:lstStyle/>
          <a:p>
            <a:r>
              <a:rPr lang="fr-CA" dirty="0">
                <a:solidFill>
                  <a:srgbClr val="000000"/>
                </a:solidFill>
              </a:rPr>
              <a:t>La Faculté a décidé d’accroître sa capacité d’évaluation afin de permettre une amélioration continue de ses programmes d’études.  </a:t>
            </a:r>
          </a:p>
          <a:p>
            <a:r>
              <a:rPr lang="fr-CA" dirty="0">
                <a:solidFill>
                  <a:srgbClr val="000000"/>
                </a:solidFill>
              </a:rPr>
              <a:t>Pour ce faire, elle a : </a:t>
            </a:r>
          </a:p>
          <a:p>
            <a:pPr marL="285750" indent="-285750">
              <a:buFont typeface="Arial" panose="020B0604020202020204" pitchFamily="34" charset="0"/>
              <a:buChar char="•"/>
            </a:pPr>
            <a:r>
              <a:rPr lang="fr-CA" dirty="0">
                <a:solidFill>
                  <a:srgbClr val="000000"/>
                </a:solidFill>
              </a:rPr>
              <a:t>Développé un cadre directeur</a:t>
            </a:r>
          </a:p>
          <a:p>
            <a:pPr marL="285750" indent="-285750">
              <a:buFont typeface="Arial" panose="020B0604020202020204" pitchFamily="34" charset="0"/>
              <a:buChar char="•"/>
            </a:pPr>
            <a:r>
              <a:rPr lang="fr-CA" dirty="0">
                <a:solidFill>
                  <a:srgbClr val="000000"/>
                </a:solidFill>
              </a:rPr>
              <a:t>Augmenté et centralisé ses compétences professionnelles et techniques afin de planifier et de produire des évaluations de qualité; </a:t>
            </a:r>
          </a:p>
          <a:p>
            <a:pPr marL="285750" indent="-285750">
              <a:buFont typeface="Arial" panose="020B0604020202020204" pitchFamily="34" charset="0"/>
              <a:buChar char="•"/>
            </a:pPr>
            <a:r>
              <a:rPr lang="fr-CA" dirty="0">
                <a:solidFill>
                  <a:srgbClr val="000000"/>
                </a:solidFill>
              </a:rPr>
              <a:t>Développé une structure qui permet la production et surtout l’utilisation des résultats d’évaluation aux moments opportuns pour l’organisation.</a:t>
            </a:r>
          </a:p>
          <a:p>
            <a:pPr marL="285750" indent="-285750">
              <a:buFont typeface="Arial" panose="020B0604020202020204" pitchFamily="34" charset="0"/>
              <a:buChar char="•"/>
            </a:pPr>
            <a:r>
              <a:rPr lang="fr-CA" dirty="0">
                <a:solidFill>
                  <a:srgbClr val="000000"/>
                </a:solidFill>
              </a:rPr>
              <a:t>Dédié des ressources financières </a:t>
            </a:r>
          </a:p>
        </p:txBody>
      </p:sp>
    </p:spTree>
    <p:extLst>
      <p:ext uri="{BB962C8B-B14F-4D97-AF65-F5344CB8AC3E}">
        <p14:creationId xmlns:p14="http://schemas.microsoft.com/office/powerpoint/2010/main" val="36732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BEBD9F-C864-1C40-8B46-630E9E23270E}"/>
              </a:ext>
            </a:extLst>
          </p:cNvPr>
          <p:cNvSpPr>
            <a:spLocks noGrp="1"/>
          </p:cNvSpPr>
          <p:nvPr>
            <p:ph type="title"/>
          </p:nvPr>
        </p:nvSpPr>
        <p:spPr>
          <a:xfrm>
            <a:off x="337135" y="144386"/>
            <a:ext cx="8256115" cy="843188"/>
          </a:xfrm>
        </p:spPr>
        <p:txBody>
          <a:bodyPr>
            <a:normAutofit/>
          </a:bodyPr>
          <a:lstStyle/>
          <a:p>
            <a:r>
              <a:rPr lang="fr-FR" sz="2800" dirty="0"/>
              <a:t>L’équipe du Bureau</a:t>
            </a:r>
          </a:p>
        </p:txBody>
      </p:sp>
      <p:sp>
        <p:nvSpPr>
          <p:cNvPr id="3" name="Espace réservé du contenu 2">
            <a:extLst>
              <a:ext uri="{FF2B5EF4-FFF2-40B4-BE49-F238E27FC236}">
                <a16:creationId xmlns:a16="http://schemas.microsoft.com/office/drawing/2014/main" id="{ED3BF5A3-99E9-4D4B-9459-6A41EA76805A}"/>
              </a:ext>
            </a:extLst>
          </p:cNvPr>
          <p:cNvSpPr>
            <a:spLocks noGrp="1"/>
          </p:cNvSpPr>
          <p:nvPr>
            <p:ph idx="1"/>
          </p:nvPr>
        </p:nvSpPr>
        <p:spPr>
          <a:xfrm>
            <a:off x="539552" y="1203598"/>
            <a:ext cx="8191822" cy="3263504"/>
          </a:xfrm>
        </p:spPr>
        <p:txBody>
          <a:bodyPr>
            <a:normAutofit fontScale="92500" lnSpcReduction="10000"/>
          </a:bodyPr>
          <a:lstStyle/>
          <a:p>
            <a:r>
              <a:rPr lang="fr-FR" dirty="0"/>
              <a:t>Nathalie </a:t>
            </a:r>
            <a:r>
              <a:rPr lang="fr-FR" dirty="0" err="1"/>
              <a:t>Letarte</a:t>
            </a:r>
            <a:r>
              <a:rPr lang="fr-FR" dirty="0"/>
              <a:t>, Vice-doyenne aux études en pharmacie et à la vie étudiante</a:t>
            </a:r>
          </a:p>
          <a:p>
            <a:r>
              <a:rPr lang="fr-FR" dirty="0"/>
              <a:t>Marie-France Beauchesne, professeure responsable en 2020-2021</a:t>
            </a:r>
          </a:p>
          <a:p>
            <a:r>
              <a:rPr lang="fr-FR" dirty="0"/>
              <a:t>Ema Ferreira, professeure responsable à partir de juin 2021</a:t>
            </a:r>
          </a:p>
          <a:p>
            <a:r>
              <a:rPr lang="fr-FR" dirty="0"/>
              <a:t>Gilles Leclerc, conseiller en évaluation et en pédagogie</a:t>
            </a:r>
          </a:p>
          <a:p>
            <a:r>
              <a:rPr lang="fr-FR" dirty="0"/>
              <a:t>Nathalie Dubois, spécialiste en évaluation continue des programmes </a:t>
            </a:r>
          </a:p>
          <a:p>
            <a:r>
              <a:rPr lang="fr-FR" dirty="0"/>
              <a:t>Myriam Grefford, conseillère en programmes d’études au vice-décanat en pharmacie et à la vie étudiante</a:t>
            </a:r>
          </a:p>
          <a:p>
            <a:r>
              <a:rPr lang="fr-FR" dirty="0" err="1"/>
              <a:t>Joannah</a:t>
            </a:r>
            <a:r>
              <a:rPr lang="fr-FR" dirty="0"/>
              <a:t> </a:t>
            </a:r>
            <a:r>
              <a:rPr lang="fr-FR" dirty="0" err="1"/>
              <a:t>Valma</a:t>
            </a:r>
            <a:r>
              <a:rPr lang="fr-FR" dirty="0"/>
              <a:t>, coordonnatrice des projets d’évaluation au QeP et à la MPA</a:t>
            </a:r>
          </a:p>
          <a:p>
            <a:r>
              <a:rPr lang="fr-FR" dirty="0"/>
              <a:t>Isabelle Lafleur, adjointe aux vice-doyens jusqu’en 2020</a:t>
            </a:r>
          </a:p>
        </p:txBody>
      </p:sp>
      <p:sp>
        <p:nvSpPr>
          <p:cNvPr id="4" name="TextBox 3">
            <a:extLst>
              <a:ext uri="{FF2B5EF4-FFF2-40B4-BE49-F238E27FC236}">
                <a16:creationId xmlns:a16="http://schemas.microsoft.com/office/drawing/2014/main" id="{B185EC31-910A-D040-A0AF-A2A80E60A7D1}"/>
              </a:ext>
            </a:extLst>
          </p:cNvPr>
          <p:cNvSpPr txBox="1"/>
          <p:nvPr/>
        </p:nvSpPr>
        <p:spPr>
          <a:xfrm>
            <a:off x="5917096" y="683812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9702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6759EA1-C428-6F40-9728-C0400CE5EE4B}"/>
              </a:ext>
            </a:extLst>
          </p:cNvPr>
          <p:cNvSpPr>
            <a:spLocks noGrp="1"/>
          </p:cNvSpPr>
          <p:nvPr>
            <p:ph sz="quarter" idx="19"/>
          </p:nvPr>
        </p:nvSpPr>
        <p:spPr>
          <a:xfrm>
            <a:off x="700091" y="1347614"/>
            <a:ext cx="7754934" cy="2911253"/>
          </a:xfrm>
        </p:spPr>
        <p:txBody>
          <a:bodyPr>
            <a:normAutofit fontScale="47500" lnSpcReduction="20000"/>
          </a:bodyPr>
          <a:lstStyle/>
          <a:p>
            <a:pPr marL="285750" indent="-285750">
              <a:buFont typeface="Arial" panose="020B0604020202020204" pitchFamily="34" charset="0"/>
              <a:buChar char="•"/>
            </a:pPr>
            <a:r>
              <a:rPr lang="en-US" sz="7000" dirty="0" err="1"/>
              <a:t>Basé</a:t>
            </a:r>
            <a:r>
              <a:rPr lang="en-US" sz="7000" dirty="0"/>
              <a:t> sur des </a:t>
            </a:r>
            <a:r>
              <a:rPr lang="en-US" sz="7000" dirty="0" err="1"/>
              <a:t>données</a:t>
            </a:r>
            <a:r>
              <a:rPr lang="en-US" sz="7000" dirty="0"/>
              <a:t> </a:t>
            </a:r>
            <a:r>
              <a:rPr lang="en-US" sz="7000" dirty="0" err="1"/>
              <a:t>probantes</a:t>
            </a:r>
            <a:endParaRPr lang="en-US" sz="7000" dirty="0"/>
          </a:p>
          <a:p>
            <a:pPr marL="882887" lvl="1" indent="-342900">
              <a:buSzPct val="100000"/>
              <a:buFont typeface="+mj-lt"/>
              <a:buAutoNum type="arabicPeriod"/>
            </a:pPr>
            <a:r>
              <a:rPr lang="fr-CA" sz="3800" dirty="0">
                <a:effectLst/>
                <a:latin typeface="Calibri" panose="020F0502020204030204" pitchFamily="34" charset="0"/>
                <a:ea typeface="Times New Roman" panose="02020603050405020304" pitchFamily="18" charset="0"/>
                <a:cs typeface="Times New Roman" panose="02020603050405020304" pitchFamily="18" charset="0"/>
              </a:rPr>
              <a:t>Mandat</a:t>
            </a:r>
            <a:endParaRPr lang="en-CA" sz="3800" dirty="0">
              <a:effectLst/>
              <a:latin typeface="Calibri" panose="020F0502020204030204" pitchFamily="34" charset="0"/>
              <a:ea typeface="Times New Roman" panose="02020603050405020304" pitchFamily="18" charset="0"/>
              <a:cs typeface="Times New Roman" panose="02020603050405020304" pitchFamily="18" charset="0"/>
            </a:endParaRPr>
          </a:p>
          <a:p>
            <a:pPr marL="882887" lvl="1" indent="-342900">
              <a:buSzPct val="100000"/>
              <a:buFont typeface="+mj-lt"/>
              <a:buAutoNum type="arabicPeriod"/>
            </a:pPr>
            <a:r>
              <a:rPr lang="fr-CA" sz="3800" dirty="0">
                <a:effectLst/>
                <a:latin typeface="Calibri" panose="020F0502020204030204" pitchFamily="34" charset="0"/>
                <a:ea typeface="Times New Roman" panose="02020603050405020304" pitchFamily="18" charset="0"/>
                <a:cs typeface="Times New Roman" panose="02020603050405020304" pitchFamily="18" charset="0"/>
              </a:rPr>
              <a:t>Mission, vision, valeurs</a:t>
            </a:r>
            <a:endParaRPr lang="en-CA" sz="3800" dirty="0">
              <a:effectLst/>
              <a:latin typeface="Calibri" panose="020F0502020204030204" pitchFamily="34" charset="0"/>
              <a:ea typeface="Times New Roman" panose="02020603050405020304" pitchFamily="18" charset="0"/>
              <a:cs typeface="Times New Roman" panose="02020603050405020304" pitchFamily="18" charset="0"/>
            </a:endParaRPr>
          </a:p>
          <a:p>
            <a:pPr marL="882887" lvl="1" indent="-342900">
              <a:buSzPct val="100000"/>
              <a:buFont typeface="+mj-lt"/>
              <a:buAutoNum type="arabicPeriod"/>
            </a:pPr>
            <a:r>
              <a:rPr lang="fr-CA" sz="3800" dirty="0">
                <a:effectLst/>
                <a:latin typeface="Calibri" panose="020F0502020204030204" pitchFamily="34" charset="0"/>
                <a:ea typeface="Times New Roman" panose="02020603050405020304" pitchFamily="18" charset="0"/>
                <a:cs typeface="Times New Roman" panose="02020603050405020304" pitchFamily="18" charset="0"/>
              </a:rPr>
              <a:t>Fondements d’une pratique en amélioration continue de la qualité</a:t>
            </a:r>
            <a:endParaRPr lang="en-CA" sz="3800" dirty="0">
              <a:effectLst/>
              <a:latin typeface="Calibri" panose="020F0502020204030204" pitchFamily="34" charset="0"/>
              <a:ea typeface="Times New Roman" panose="02020603050405020304" pitchFamily="18" charset="0"/>
              <a:cs typeface="Times New Roman" panose="02020603050405020304" pitchFamily="18" charset="0"/>
            </a:endParaRPr>
          </a:p>
          <a:p>
            <a:pPr marL="882887" lvl="1" indent="-342900">
              <a:buSzPct val="100000"/>
              <a:buFont typeface="+mj-lt"/>
              <a:buAutoNum type="arabicPeriod"/>
            </a:pPr>
            <a:r>
              <a:rPr lang="fr-CA" sz="3800" dirty="0">
                <a:effectLst/>
                <a:latin typeface="Calibri" panose="020F0502020204030204" pitchFamily="34" charset="0"/>
                <a:ea typeface="Times New Roman" panose="02020603050405020304" pitchFamily="18" charset="0"/>
                <a:cs typeface="Times New Roman" panose="02020603050405020304" pitchFamily="18" charset="0"/>
              </a:rPr>
              <a:t>Orientations et objectifs spécifiques</a:t>
            </a:r>
            <a:endParaRPr lang="en-CA" sz="3800" dirty="0">
              <a:effectLst/>
              <a:latin typeface="Calibri" panose="020F0502020204030204" pitchFamily="34" charset="0"/>
              <a:ea typeface="Times New Roman" panose="02020603050405020304" pitchFamily="18" charset="0"/>
              <a:cs typeface="Times New Roman" panose="02020603050405020304" pitchFamily="18" charset="0"/>
            </a:endParaRPr>
          </a:p>
          <a:p>
            <a:pPr marL="882887" lvl="1" indent="-342900">
              <a:buSzPct val="100000"/>
              <a:buFont typeface="+mj-lt"/>
              <a:buAutoNum type="arabicPeriod"/>
            </a:pPr>
            <a:r>
              <a:rPr lang="fr-CA" sz="3800" dirty="0">
                <a:effectLst/>
                <a:latin typeface="Calibri" panose="020F0502020204030204" pitchFamily="34" charset="0"/>
                <a:ea typeface="Times New Roman" panose="02020603050405020304" pitchFamily="18" charset="0"/>
                <a:cs typeface="Times New Roman" panose="02020603050405020304" pitchFamily="18" charset="0"/>
              </a:rPr>
              <a:t>Fonctions des membres</a:t>
            </a:r>
            <a:endParaRPr lang="en-CA" sz="3800" dirty="0">
              <a:effectLst/>
              <a:latin typeface="Calibri" panose="020F0502020204030204" pitchFamily="34" charset="0"/>
              <a:ea typeface="Times New Roman" panose="02020603050405020304" pitchFamily="18" charset="0"/>
              <a:cs typeface="Times New Roman" panose="02020603050405020304" pitchFamily="18" charset="0"/>
            </a:endParaRPr>
          </a:p>
          <a:p>
            <a:pPr marL="882887" lvl="1" indent="-342900">
              <a:buSzPct val="100000"/>
              <a:buFont typeface="+mj-lt"/>
              <a:buAutoNum type="arabicPeriod"/>
            </a:pPr>
            <a:r>
              <a:rPr lang="fr-CA" sz="3800" dirty="0">
                <a:effectLst/>
                <a:latin typeface="Calibri" panose="020F0502020204030204" pitchFamily="34" charset="0"/>
                <a:ea typeface="Times New Roman" panose="02020603050405020304" pitchFamily="18" charset="0"/>
                <a:cs typeface="Times New Roman" panose="02020603050405020304" pitchFamily="18" charset="0"/>
              </a:rPr>
              <a:t>Principes directeurs et conditions de réussite</a:t>
            </a:r>
            <a:endParaRPr lang="en-CA" sz="3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D93937DC-24DE-4D4C-9AC9-A391DB238E43}"/>
              </a:ext>
            </a:extLst>
          </p:cNvPr>
          <p:cNvSpPr>
            <a:spLocks noGrp="1"/>
          </p:cNvSpPr>
          <p:nvPr>
            <p:ph type="title"/>
          </p:nvPr>
        </p:nvSpPr>
        <p:spPr>
          <a:xfrm>
            <a:off x="700091" y="481695"/>
            <a:ext cx="7739061" cy="793912"/>
          </a:xfrm>
        </p:spPr>
        <p:txBody>
          <a:bodyPr>
            <a:noAutofit/>
          </a:bodyPr>
          <a:lstStyle/>
          <a:p>
            <a:r>
              <a:rPr lang="fr-CA" sz="3600" dirty="0"/>
              <a:t>Cadre directeur du Bureau</a:t>
            </a:r>
          </a:p>
        </p:txBody>
      </p:sp>
    </p:spTree>
    <p:extLst>
      <p:ext uri="{BB962C8B-B14F-4D97-AF65-F5344CB8AC3E}">
        <p14:creationId xmlns:p14="http://schemas.microsoft.com/office/powerpoint/2010/main" val="89669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0458E-8EE1-1744-A34D-F0ACEA2D7655}"/>
              </a:ext>
            </a:extLst>
          </p:cNvPr>
          <p:cNvSpPr>
            <a:spLocks noGrp="1"/>
          </p:cNvSpPr>
          <p:nvPr>
            <p:ph type="title"/>
          </p:nvPr>
        </p:nvSpPr>
        <p:spPr/>
        <p:txBody>
          <a:bodyPr>
            <a:normAutofit/>
          </a:bodyPr>
          <a:lstStyle/>
          <a:p>
            <a:r>
              <a:rPr lang="fr-FR" sz="2800" dirty="0"/>
              <a:t>Mandat du Bureau</a:t>
            </a:r>
          </a:p>
        </p:txBody>
      </p:sp>
      <p:sp>
        <p:nvSpPr>
          <p:cNvPr id="3" name="Espace réservé du contenu 2">
            <a:extLst>
              <a:ext uri="{FF2B5EF4-FFF2-40B4-BE49-F238E27FC236}">
                <a16:creationId xmlns:a16="http://schemas.microsoft.com/office/drawing/2014/main" id="{EE0219FA-532B-B34D-84FE-3622D294299A}"/>
              </a:ext>
            </a:extLst>
          </p:cNvPr>
          <p:cNvSpPr>
            <a:spLocks noGrp="1"/>
          </p:cNvSpPr>
          <p:nvPr>
            <p:ph idx="1"/>
          </p:nvPr>
        </p:nvSpPr>
        <p:spPr>
          <a:xfrm>
            <a:off x="337135" y="915566"/>
            <a:ext cx="8411329" cy="3600400"/>
          </a:xfrm>
        </p:spPr>
        <p:txBody>
          <a:bodyPr>
            <a:normAutofit/>
          </a:bodyPr>
          <a:lstStyle/>
          <a:p>
            <a:pPr algn="just">
              <a:lnSpc>
                <a:spcPct val="120000"/>
              </a:lnSpc>
            </a:pPr>
            <a:r>
              <a:rPr lang="fr-CA" sz="2700" dirty="0"/>
              <a:t>Le Bureau a pour mandat de développer une culture d’amélioration continue et d’instaurer des pratiques évaluatives fondées sur des données probantes au sein de la Faculté de pharmacie pour ses programmes d’études en pharmacie et en sciences pharmaceutiques.</a:t>
            </a:r>
          </a:p>
          <a:p>
            <a:endParaRPr lang="fr-FR" dirty="0"/>
          </a:p>
        </p:txBody>
      </p:sp>
    </p:spTree>
    <p:extLst>
      <p:ext uri="{BB962C8B-B14F-4D97-AF65-F5344CB8AC3E}">
        <p14:creationId xmlns:p14="http://schemas.microsoft.com/office/powerpoint/2010/main" val="2907985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3F98DC42-B94D-4341-99FF-1411F9E24176}"/>
              </a:ext>
            </a:extLst>
          </p:cNvPr>
          <p:cNvSpPr>
            <a:spLocks noGrp="1"/>
          </p:cNvSpPr>
          <p:nvPr>
            <p:ph type="title"/>
          </p:nvPr>
        </p:nvSpPr>
        <p:spPr>
          <a:xfrm>
            <a:off x="337135" y="144386"/>
            <a:ext cx="8256115" cy="675563"/>
          </a:xfrm>
        </p:spPr>
        <p:txBody>
          <a:bodyPr anchor="b">
            <a:normAutofit/>
          </a:bodyPr>
          <a:lstStyle/>
          <a:p>
            <a:r>
              <a:rPr lang="en-US" dirty="0"/>
              <a:t>Mission, vision et </a:t>
            </a:r>
            <a:r>
              <a:rPr lang="en-US" dirty="0" err="1"/>
              <a:t>valeurs</a:t>
            </a:r>
            <a:endParaRPr lang="en-US" dirty="0"/>
          </a:p>
        </p:txBody>
      </p:sp>
      <p:graphicFrame>
        <p:nvGraphicFramePr>
          <p:cNvPr id="14" name="Content Placeholder 1">
            <a:extLst>
              <a:ext uri="{FF2B5EF4-FFF2-40B4-BE49-F238E27FC236}">
                <a16:creationId xmlns:a16="http://schemas.microsoft.com/office/drawing/2014/main" id="{079BA78E-5A65-467D-96BA-373B4F7E8FC6}"/>
              </a:ext>
            </a:extLst>
          </p:cNvPr>
          <p:cNvGraphicFramePr>
            <a:graphicFrameLocks noGrp="1"/>
          </p:cNvGraphicFramePr>
          <p:nvPr>
            <p:ph sz="quarter" idx="19"/>
            <p:extLst>
              <p:ext uri="{D42A27DB-BD31-4B8C-83A1-F6EECF244321}">
                <p14:modId xmlns:p14="http://schemas.microsoft.com/office/powerpoint/2010/main" val="324369646"/>
              </p:ext>
            </p:extLst>
          </p:nvPr>
        </p:nvGraphicFramePr>
        <p:xfrm>
          <a:off x="337135" y="1525500"/>
          <a:ext cx="8271881" cy="29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233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D99B-8124-3D45-A8A3-3BB92307207A}"/>
              </a:ext>
            </a:extLst>
          </p:cNvPr>
          <p:cNvSpPr>
            <a:spLocks noGrp="1"/>
          </p:cNvSpPr>
          <p:nvPr>
            <p:ph type="title"/>
          </p:nvPr>
        </p:nvSpPr>
        <p:spPr/>
        <p:txBody>
          <a:bodyPr/>
          <a:lstStyle/>
          <a:p>
            <a:r>
              <a:rPr lang="en-US" dirty="0"/>
              <a:t>Orientations du Bureau</a:t>
            </a:r>
          </a:p>
        </p:txBody>
      </p:sp>
      <p:sp>
        <p:nvSpPr>
          <p:cNvPr id="3" name="Content Placeholder 2">
            <a:extLst>
              <a:ext uri="{FF2B5EF4-FFF2-40B4-BE49-F238E27FC236}">
                <a16:creationId xmlns:a16="http://schemas.microsoft.com/office/drawing/2014/main" id="{8991C89D-D238-8D4D-A464-DB6EFBD1B59E}"/>
              </a:ext>
            </a:extLst>
          </p:cNvPr>
          <p:cNvSpPr>
            <a:spLocks noGrp="1"/>
          </p:cNvSpPr>
          <p:nvPr>
            <p:ph idx="1"/>
          </p:nvPr>
        </p:nvSpPr>
        <p:spPr>
          <a:xfrm>
            <a:off x="477711" y="1130948"/>
            <a:ext cx="3734249" cy="3292128"/>
          </a:xfrm>
        </p:spPr>
        <p:txBody>
          <a:bodyPr>
            <a:normAutofit fontScale="92500" lnSpcReduction="20000"/>
          </a:bodyPr>
          <a:lstStyle/>
          <a:p>
            <a:r>
              <a:rPr lang="fr-CA" sz="1800" b="1" dirty="0"/>
              <a:t>Orientations</a:t>
            </a:r>
          </a:p>
          <a:p>
            <a:pPr marL="385763" indent="-385763">
              <a:buFont typeface="+mj-lt"/>
              <a:buAutoNum type="arabicPeriod"/>
            </a:pPr>
            <a:r>
              <a:rPr lang="fr-CA" sz="1800" dirty="0"/>
              <a:t>Surveiller la qualité des programmes d’études et l’évolution des pratiques en éducation des sciences de la santé </a:t>
            </a:r>
          </a:p>
          <a:p>
            <a:pPr marL="385763" indent="-385763">
              <a:buFont typeface="+mj-lt"/>
              <a:buAutoNum type="arabicPeriod"/>
            </a:pPr>
            <a:r>
              <a:rPr lang="fr-CA" sz="1800" dirty="0"/>
              <a:t>Analyser les problématiques pour orienter les interventions</a:t>
            </a:r>
          </a:p>
          <a:p>
            <a:pPr marL="385763" indent="-385763">
              <a:buFont typeface="+mj-lt"/>
              <a:buAutoNum type="arabicPeriod"/>
            </a:pPr>
            <a:r>
              <a:rPr lang="fr-CA" sz="1800" dirty="0"/>
              <a:t>Évaluer l’effet de la mise en œuvre des interventions</a:t>
            </a:r>
          </a:p>
          <a:p>
            <a:pPr marL="385763" indent="-385763">
              <a:buFont typeface="+mj-lt"/>
              <a:buAutoNum type="arabicPeriod"/>
            </a:pPr>
            <a:r>
              <a:rPr lang="fr-CA" sz="1800" dirty="0"/>
              <a:t>Communiquer les décisions, les résultats et les expériences</a:t>
            </a:r>
          </a:p>
          <a:p>
            <a:endParaRPr lang="en-US" dirty="0"/>
          </a:p>
        </p:txBody>
      </p:sp>
      <p:pic>
        <p:nvPicPr>
          <p:cNvPr id="4" name="Picture 3">
            <a:extLst>
              <a:ext uri="{FF2B5EF4-FFF2-40B4-BE49-F238E27FC236}">
                <a16:creationId xmlns:a16="http://schemas.microsoft.com/office/drawing/2014/main" id="{0CD6D84C-B166-0346-B26C-04081441918D}"/>
              </a:ext>
            </a:extLst>
          </p:cNvPr>
          <p:cNvPicPr>
            <a:picLocks noChangeAspect="1"/>
          </p:cNvPicPr>
          <p:nvPr/>
        </p:nvPicPr>
        <p:blipFill>
          <a:blip r:embed="rId3"/>
          <a:stretch>
            <a:fillRect/>
          </a:stretch>
        </p:blipFill>
        <p:spPr>
          <a:xfrm>
            <a:off x="4333284" y="1130948"/>
            <a:ext cx="4541117" cy="3241002"/>
          </a:xfrm>
          <a:prstGeom prst="rect">
            <a:avLst/>
          </a:prstGeom>
          <a:ln w="19050">
            <a:solidFill>
              <a:schemeClr val="accent1"/>
            </a:solidFill>
          </a:ln>
        </p:spPr>
      </p:pic>
    </p:spTree>
    <p:extLst>
      <p:ext uri="{BB962C8B-B14F-4D97-AF65-F5344CB8AC3E}">
        <p14:creationId xmlns:p14="http://schemas.microsoft.com/office/powerpoint/2010/main" val="2557303047"/>
      </p:ext>
    </p:extLst>
  </p:cSld>
  <p:clrMapOvr>
    <a:masterClrMapping/>
  </p:clrMapOvr>
</p:sld>
</file>

<file path=ppt/theme/theme1.xml><?xml version="1.0" encoding="utf-8"?>
<a:theme xmlns:a="http://schemas.openxmlformats.org/drawingml/2006/main" name="GAB_pptUdeM-2017">
  <a:themeElements>
    <a:clrScheme name="GAB-UdeM2017-b">
      <a:dk1>
        <a:srgbClr val="4D4C4A"/>
      </a:dk1>
      <a:lt1>
        <a:srgbClr val="FFFFFF"/>
      </a:lt1>
      <a:dk2>
        <a:srgbClr val="006BB6"/>
      </a:dk2>
      <a:lt2>
        <a:srgbClr val="DBEEFC"/>
      </a:lt2>
      <a:accent1>
        <a:srgbClr val="006BB6"/>
      </a:accent1>
      <a:accent2>
        <a:srgbClr val="5BC2E7"/>
      </a:accent2>
      <a:accent3>
        <a:srgbClr val="003D5F"/>
      </a:accent3>
      <a:accent4>
        <a:srgbClr val="DBDCD8"/>
      </a:accent4>
      <a:accent5>
        <a:srgbClr val="FFCA05"/>
      </a:accent5>
      <a:accent6>
        <a:srgbClr val="8FA74A"/>
      </a:accent6>
      <a:hlink>
        <a:srgbClr val="A57C38"/>
      </a:hlink>
      <a:folHlink>
        <a:srgbClr val="585758"/>
      </a:folHlink>
    </a:clrScheme>
    <a:fontScheme name="ppt insitutuionnel">
      <a:majorFont>
        <a:latin typeface="Arial"/>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_pptUdeM-2017" id="{75D7DAA2-223F-4754-A153-E554C386799E}" vid="{975636CD-CFED-4A31-901C-C7F2BB9A155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6FB4F8233C5B47BD83F17BA43BA511" ma:contentTypeVersion="12" ma:contentTypeDescription="Crée un document." ma:contentTypeScope="" ma:versionID="3adea5de796a4cf38ba39258b4674a52">
  <xsd:schema xmlns:xsd="http://www.w3.org/2001/XMLSchema" xmlns:xs="http://www.w3.org/2001/XMLSchema" xmlns:p="http://schemas.microsoft.com/office/2006/metadata/properties" xmlns:ns2="b598d9fd-6ec1-4ade-ad5c-4728e2d9534c" xmlns:ns3="f230773e-1315-45eb-ad14-1edfd7cc0792" targetNamespace="http://schemas.microsoft.com/office/2006/metadata/properties" ma:root="true" ma:fieldsID="fce7ee454bb9667882917d824ce8f50b" ns2:_="" ns3:_="">
    <xsd:import namespace="b598d9fd-6ec1-4ade-ad5c-4728e2d9534c"/>
    <xsd:import namespace="f230773e-1315-45eb-ad14-1edfd7cc079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98d9fd-6ec1-4ade-ad5c-4728e2d953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30773e-1315-45eb-ad14-1edfd7cc0792"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8AF167-800B-4884-A5FF-B9CEB270A6C1}"/>
</file>

<file path=customXml/itemProps2.xml><?xml version="1.0" encoding="utf-8"?>
<ds:datastoreItem xmlns:ds="http://schemas.openxmlformats.org/officeDocument/2006/customXml" ds:itemID="{07DA854E-C9F2-4A1E-991C-08F26CE49987}"/>
</file>

<file path=customXml/itemProps3.xml><?xml version="1.0" encoding="utf-8"?>
<ds:datastoreItem xmlns:ds="http://schemas.openxmlformats.org/officeDocument/2006/customXml" ds:itemID="{7A42B457-C2B5-4C53-8507-82AAD1FD310A}"/>
</file>

<file path=docProps/app.xml><?xml version="1.0" encoding="utf-8"?>
<Properties xmlns="http://schemas.openxmlformats.org/officeDocument/2006/extended-properties" xmlns:vt="http://schemas.openxmlformats.org/officeDocument/2006/docPropsVTypes">
  <Template>GAB_pptUdeM-2017</Template>
  <TotalTime>11551</TotalTime>
  <Words>2171</Words>
  <Application>Microsoft Macintosh PowerPoint</Application>
  <PresentationFormat>On-screen Show (16:9)</PresentationFormat>
  <Paragraphs>223</Paragraphs>
  <Slides>20</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Century Gothic</vt:lpstr>
      <vt:lpstr>Courier New</vt:lpstr>
      <vt:lpstr>Symbol</vt:lpstr>
      <vt:lpstr>Wingdings</vt:lpstr>
      <vt:lpstr>GAB_pptUdeM-2017</vt:lpstr>
      <vt:lpstr>PowerPoint Presentation</vt:lpstr>
      <vt:lpstr>La Faculté de pharmacie de l’UdeM</vt:lpstr>
      <vt:lpstr>Contexte de création du Bureau</vt:lpstr>
      <vt:lpstr>La création du Bureau</vt:lpstr>
      <vt:lpstr>L’équipe du Bureau</vt:lpstr>
      <vt:lpstr>Cadre directeur du Bureau</vt:lpstr>
      <vt:lpstr>Mandat du Bureau</vt:lpstr>
      <vt:lpstr>Mission, vision et valeurs</vt:lpstr>
      <vt:lpstr>Orientations du Bureau</vt:lpstr>
      <vt:lpstr>Principes directeurs</vt:lpstr>
      <vt:lpstr>Principes directeurs</vt:lpstr>
      <vt:lpstr>Réalisations et contributions</vt:lpstr>
      <vt:lpstr>Tableau de bord</vt:lpstr>
      <vt:lpstr>Tableau de bord – valeur ajoutée</vt:lpstr>
      <vt:lpstr>Analyse de programme (Pharm.D)</vt:lpstr>
      <vt:lpstr>Questionnaire sur le bien-être des étudiant.e.s</vt:lpstr>
      <vt:lpstr>Soutien aux équipes programmes</vt:lpstr>
      <vt:lpstr>Les contributions du Bureau</vt:lpstr>
      <vt:lpstr>Les forces et les défis du Bureau</vt:lpstr>
      <vt:lpstr>PowerPoint Presentation</vt:lpstr>
    </vt:vector>
  </TitlesOfParts>
  <Company>Universite de Montreal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Calvet Hélène</dc:creator>
  <cp:lastModifiedBy>Ema Ferreira</cp:lastModifiedBy>
  <cp:revision>162</cp:revision>
  <cp:lastPrinted>2017-09-08T13:39:11Z</cp:lastPrinted>
  <dcterms:created xsi:type="dcterms:W3CDTF">2017-08-30T19:02:13Z</dcterms:created>
  <dcterms:modified xsi:type="dcterms:W3CDTF">2021-10-21T15:53:28Z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0x010100036FB4F8233C5B47BD83F17BA43BA511</vt:lpwstr>
  </property>
</Properties>
</file>