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8" r:id="rId4"/>
    <p:sldId id="271" r:id="rId5"/>
    <p:sldId id="262" r:id="rId6"/>
    <p:sldId id="273" r:id="rId7"/>
    <p:sldId id="274" r:id="rId8"/>
    <p:sldId id="259" r:id="rId9"/>
    <p:sldId id="275" r:id="rId10"/>
    <p:sldId id="263" r:id="rId11"/>
    <p:sldId id="266" r:id="rId12"/>
    <p:sldId id="27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78B7-1397-4BF1-8EE8-B067EAD3292F}" type="datetimeFigureOut">
              <a:rPr lang="fr-FR" smtClean="0"/>
              <a:t>21/10/2021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A05-83A9-4871-9760-049AFA2AD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729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78B7-1397-4BF1-8EE8-B067EAD3292F}" type="datetimeFigureOut">
              <a:rPr lang="fr-FR" smtClean="0"/>
              <a:t>21/10/2021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A05-83A9-4871-9760-049AFA2AD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37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78B7-1397-4BF1-8EE8-B067EAD3292F}" type="datetimeFigureOut">
              <a:rPr lang="fr-FR" smtClean="0"/>
              <a:t>21/10/2021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A05-83A9-4871-9760-049AFA2AD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18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78B7-1397-4BF1-8EE8-B067EAD3292F}" type="datetimeFigureOut">
              <a:rPr lang="fr-FR" smtClean="0"/>
              <a:t>21/10/2021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A05-83A9-4871-9760-049AFA2AD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962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78B7-1397-4BF1-8EE8-B067EAD3292F}" type="datetimeFigureOut">
              <a:rPr lang="fr-FR" smtClean="0"/>
              <a:t>21/10/2021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A05-83A9-4871-9760-049AFA2AD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54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78B7-1397-4BF1-8EE8-B067EAD3292F}" type="datetimeFigureOut">
              <a:rPr lang="fr-FR" smtClean="0"/>
              <a:t>21/10/2021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A05-83A9-4871-9760-049AFA2AD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28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78B7-1397-4BF1-8EE8-B067EAD3292F}" type="datetimeFigureOut">
              <a:rPr lang="fr-FR" smtClean="0"/>
              <a:t>21/10/2021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A05-83A9-4871-9760-049AFA2AD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03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78B7-1397-4BF1-8EE8-B067EAD3292F}" type="datetimeFigureOut">
              <a:rPr lang="fr-FR" smtClean="0"/>
              <a:t>21/10/2021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A05-83A9-4871-9760-049AFA2AD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96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78B7-1397-4BF1-8EE8-B067EAD3292F}" type="datetimeFigureOut">
              <a:rPr lang="fr-FR" smtClean="0"/>
              <a:t>21/10/2021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A05-83A9-4871-9760-049AFA2AD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2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78B7-1397-4BF1-8EE8-B067EAD3292F}" type="datetimeFigureOut">
              <a:rPr lang="fr-FR" smtClean="0"/>
              <a:t>21/10/2021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A05-83A9-4871-9760-049AFA2AD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8828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78B7-1397-4BF1-8EE8-B067EAD3292F}" type="datetimeFigureOut">
              <a:rPr lang="fr-FR" smtClean="0"/>
              <a:t>21/10/2021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63A05-83A9-4871-9760-049AFA2AD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4629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378B7-1397-4BF1-8EE8-B067EAD3292F}" type="datetimeFigureOut">
              <a:rPr lang="fr-FR" smtClean="0"/>
              <a:t>21/10/2021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63A05-83A9-4871-9760-049AFA2ADD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349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lephareonline.net/wp-content/uploads/2013/08/universite-lubumbashi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www.lephareonline.net/wp-content/uploads/2013/08/universite-lubumbashi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lephareonline.net/wp-content/uploads/2013/08/universite-lubumbashi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www.lephareonline.net/wp-content/uploads/2013/08/universite-lubumbashi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http://www.lephareonline.net/wp-content/uploads/2013/08/universite-lubumbashi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http://www.lephareonline.net/wp-content/uploads/2013/08/universite-lubumbashi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www.lephareonline.net/wp-content/uploads/2013/08/universite-lubumbashi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www.lephareonline.net/wp-content/uploads/2013/08/universite-lubumbashi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www.lephareonline.net/wp-content/uploads/2013/08/universite-lubumbashi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lephareonline.net/wp-content/uploads/2013/08/universite-lubumbashi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lephareonline.net/wp-content/uploads/2013/08/universite-lubumbashi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lephareonline.net/wp-content/uploads/2013/08/universite-lubumbashi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lephareonline.net/wp-content/uploads/2013/08/universite-lubumbashi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lephareonline.net/wp-content/uploads/2013/08/universite-lubumbashi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lephareonline.net/wp-content/uploads/2013/08/universite-lubumbashi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lephareonline.net/wp-content/uploads/2013/08/universite-lubumbashi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9292" y="488272"/>
            <a:ext cx="10108707" cy="3613211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Perception des étudiants de la Faculté  Médecine sur le système de correction `à l’aveugle `à l’Université de Lubumbashi </a:t>
            </a:r>
            <a:r>
              <a:rPr lang="en-GB" b="1" dirty="0"/>
              <a:t/>
            </a:r>
            <a:br>
              <a:rPr lang="en-GB" b="1" dirty="0"/>
            </a:b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740" y="4589755"/>
            <a:ext cx="10286260" cy="668044"/>
          </a:xfrm>
        </p:spPr>
        <p:txBody>
          <a:bodyPr>
            <a:noAutofit/>
          </a:bodyPr>
          <a:lstStyle/>
          <a:p>
            <a:r>
              <a:rPr lang="fr-FR" sz="4800" dirty="0" smtClean="0"/>
              <a:t> </a:t>
            </a:r>
            <a:r>
              <a:rPr lang="fr-FR" sz="4800" dirty="0" smtClean="0"/>
              <a:t>JACQUES KALUMBA NGOY </a:t>
            </a:r>
            <a:endParaRPr lang="fr-FR" sz="4800" dirty="0"/>
          </a:p>
        </p:txBody>
      </p:sp>
      <p:pic>
        <p:nvPicPr>
          <p:cNvPr id="5" name="Image 4" descr="http://www.lephareonline.net/wp-content/uploads/2013/08/universite-lubumbashi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1322" y="4603124"/>
            <a:ext cx="1340678" cy="16916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403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Résultats 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0819" y="1358283"/>
            <a:ext cx="11709647" cy="5326601"/>
          </a:xfrm>
        </p:spPr>
        <p:txBody>
          <a:bodyPr>
            <a:normAutofit fontScale="32500" lnSpcReduction="20000"/>
          </a:bodyPr>
          <a:lstStyle/>
          <a:p>
            <a:pPr marL="0" lvl="0" indent="0" algn="just">
              <a:buNone/>
            </a:pPr>
            <a:endParaRPr lang="en-GB" sz="73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6000" dirty="0" smtClean="0"/>
              <a:t> </a:t>
            </a:r>
            <a:r>
              <a:rPr lang="fr-FR" sz="16000" dirty="0" smtClean="0"/>
              <a:t> </a:t>
            </a:r>
            <a:r>
              <a:rPr lang="fr-FR" sz="16000" dirty="0"/>
              <a:t>satisfaction aux </a:t>
            </a:r>
            <a:r>
              <a:rPr lang="fr-FR" sz="16000" dirty="0" smtClean="0"/>
              <a:t>étudiants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6000" dirty="0" smtClean="0"/>
              <a:t> </a:t>
            </a:r>
            <a:r>
              <a:rPr lang="fr-FR" sz="16000" dirty="0"/>
              <a:t>et accroitre leur motivation à étudier à cause de son </a:t>
            </a:r>
            <a:r>
              <a:rPr lang="fr-FR" sz="16000" dirty="0" smtClean="0"/>
              <a:t>objectivité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6000" dirty="0" smtClean="0"/>
              <a:t> Les effets de pygmalion(connaissance de l’étudiant  pour en faire une image stéréotypée comme doué, faible ou paresseux), </a:t>
            </a:r>
          </a:p>
        </p:txBody>
      </p:sp>
      <p:pic>
        <p:nvPicPr>
          <p:cNvPr id="4" name="Image 3" descr="http://www.lephareonline.net/wp-content/uploads/2013/08/universite-lubumbashi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1121" y="5819366"/>
            <a:ext cx="822814" cy="6080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791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Résultats 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0819" y="1358283"/>
            <a:ext cx="11709647" cy="5326601"/>
          </a:xfrm>
        </p:spPr>
        <p:txBody>
          <a:bodyPr>
            <a:normAutofit fontScale="40000" lnSpcReduction="20000"/>
          </a:bodyPr>
          <a:lstStyle/>
          <a:p>
            <a:pPr marL="0" lvl="0" indent="0" algn="just">
              <a:buNone/>
            </a:pPr>
            <a:endParaRPr lang="en-GB" sz="73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6000" dirty="0" smtClean="0"/>
              <a:t>l’influence du sexe, de l’appartenance tribale à partir du nom,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6000" dirty="0" smtClean="0"/>
              <a:t>le règlement des comptes sur les ´étudiants n’impactent plus sur la réussite. </a:t>
            </a:r>
          </a:p>
        </p:txBody>
      </p:sp>
      <p:pic>
        <p:nvPicPr>
          <p:cNvPr id="4" name="Image 3" descr="http://www.lephareonline.net/wp-content/uploads/2013/08/universite-lubumbashi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3208" y="5810488"/>
            <a:ext cx="997258" cy="71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5684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Résultats 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0819" y="1358283"/>
            <a:ext cx="11709647" cy="5326601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endParaRPr lang="en-GB" sz="73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4300" dirty="0" smtClean="0"/>
              <a:t>L’effet </a:t>
            </a:r>
            <a:r>
              <a:rPr lang="fr-FR" sz="4300" dirty="0" smtClean="0"/>
              <a:t>« les enfants des profs d’abord » est </a:t>
            </a:r>
            <a:r>
              <a:rPr lang="fr-FR" sz="4300" dirty="0" smtClean="0"/>
              <a:t>diminué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4300" dirty="0" smtClean="0"/>
              <a:t>Le taux de réussite a augmenté </a:t>
            </a:r>
            <a:endParaRPr lang="fr-FR" sz="4300" dirty="0" smtClean="0"/>
          </a:p>
        </p:txBody>
      </p:sp>
      <p:pic>
        <p:nvPicPr>
          <p:cNvPr id="4" name="Image 3" descr="http://www.lephareonline.net/wp-content/uploads/2013/08/universite-lubumbashi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3208" y="5810488"/>
            <a:ext cx="997258" cy="71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8383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0031640"/>
              </p:ext>
            </p:extLst>
          </p:nvPr>
        </p:nvGraphicFramePr>
        <p:xfrm>
          <a:off x="838200" y="1825625"/>
          <a:ext cx="10063579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169"/>
                <a:gridCol w="7661429"/>
                <a:gridCol w="159798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N°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Propositions 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1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Elargir</a:t>
                      </a:r>
                      <a:r>
                        <a:rPr lang="fr-FR" sz="4000" baseline="0" dirty="0" smtClean="0"/>
                        <a:t> l’équipe de coordination 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42</a:t>
                      </a:r>
                      <a:endParaRPr lang="fr-FR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2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Corriger chaque question et non globalement</a:t>
                      </a:r>
                      <a:r>
                        <a:rPr lang="fr-FR" sz="4000" baseline="0" dirty="0" smtClean="0"/>
                        <a:t> 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31</a:t>
                      </a:r>
                      <a:endParaRPr lang="fr-FR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3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Empêcher de mettre les signes distinctifs sur les copies 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51</a:t>
                      </a:r>
                      <a:endParaRPr lang="fr-FR" sz="4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 4" descr="http://www.lephareonline.net/wp-content/uploads/2013/08/universite-lubumbashi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7954" y="5863754"/>
            <a:ext cx="1248943" cy="7767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7852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741639"/>
              </p:ext>
            </p:extLst>
          </p:nvPr>
        </p:nvGraphicFramePr>
        <p:xfrm>
          <a:off x="838200" y="1825625"/>
          <a:ext cx="10063579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169"/>
                <a:gridCol w="7661429"/>
                <a:gridCol w="159798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N°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Propositions 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4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Augmenter la motivation financière des</a:t>
                      </a:r>
                      <a:r>
                        <a:rPr lang="fr-FR" sz="4000" baseline="0" dirty="0" smtClean="0"/>
                        <a:t>  membres de la coordination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40</a:t>
                      </a:r>
                      <a:endParaRPr lang="fr-FR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5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Elargir le SCA aux T.P</a:t>
                      </a:r>
                      <a:r>
                        <a:rPr lang="fr-FR" sz="4000" baseline="0" dirty="0" smtClean="0"/>
                        <a:t> et T.D  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41</a:t>
                      </a:r>
                      <a:endParaRPr lang="fr-FR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6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Elargir</a:t>
                      </a:r>
                      <a:r>
                        <a:rPr lang="fr-FR" sz="4000" baseline="0" dirty="0" smtClean="0"/>
                        <a:t> au  jury de D4 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22</a:t>
                      </a:r>
                      <a:endParaRPr lang="fr-FR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7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Exiger</a:t>
                      </a:r>
                      <a:r>
                        <a:rPr lang="fr-FR" sz="4000" baseline="0" dirty="0" smtClean="0"/>
                        <a:t>  la passation des interro dans chaque cours </a:t>
                      </a:r>
                      <a:endParaRPr lang="fr-FR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4000" dirty="0" smtClean="0"/>
                        <a:t>43</a:t>
                      </a:r>
                      <a:endParaRPr lang="fr-FR" sz="4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 4" descr="http://www.lephareonline.net/wp-content/uploads/2013/08/universite-lubumbashi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472" y="6027938"/>
            <a:ext cx="1124655" cy="6663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8804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Satisfaction </a:t>
            </a:r>
            <a:r>
              <a:rPr lang="fr-FR" sz="4000" dirty="0" smtClean="0"/>
              <a:t>manifeste aux </a:t>
            </a:r>
            <a:r>
              <a:rPr lang="fr-FR" sz="4000" dirty="0" smtClean="0"/>
              <a:t>initiateurs et aux étudiants </a:t>
            </a:r>
          </a:p>
          <a:p>
            <a:r>
              <a:rPr lang="fr-FR" sz="4000" dirty="0" smtClean="0"/>
              <a:t>Possibilité de s’améliorer</a:t>
            </a:r>
          </a:p>
          <a:p>
            <a:endParaRPr lang="fr-FR" sz="4000" dirty="0"/>
          </a:p>
        </p:txBody>
      </p:sp>
      <p:pic>
        <p:nvPicPr>
          <p:cNvPr id="4" name="Image 3" descr="http://www.lephareonline.net/wp-content/uploads/2013/08/universite-lubumbashi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1322" y="5459767"/>
            <a:ext cx="1071389" cy="835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8082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5400" dirty="0"/>
          </a:p>
        </p:txBody>
      </p:sp>
      <p:pic>
        <p:nvPicPr>
          <p:cNvPr id="4" name="Image 3" descr="http://www.lephareonline.net/wp-content/uploads/2013/08/universite-lubumbashi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1322" y="4603124"/>
            <a:ext cx="1340678" cy="169168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167937" y="2967335"/>
            <a:ext cx="78561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Merci pour votre attention</a:t>
            </a:r>
            <a:endParaRPr lang="fr-FR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8292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9596" y="1562470"/>
            <a:ext cx="11034204" cy="4614493"/>
          </a:xfrm>
        </p:spPr>
        <p:txBody>
          <a:bodyPr>
            <a:normAutofit/>
          </a:bodyPr>
          <a:lstStyle/>
          <a:p>
            <a:r>
              <a:rPr lang="fr-FR" sz="4000" dirty="0" smtClean="0"/>
              <a:t>1.  Mise en </a:t>
            </a:r>
            <a:r>
              <a:rPr lang="fr-FR" sz="4000" dirty="0" smtClean="0"/>
              <a:t>contexte</a:t>
            </a:r>
          </a:p>
          <a:p>
            <a:r>
              <a:rPr lang="fr-FR" sz="4000" dirty="0" smtClean="0"/>
              <a:t>2. Objectifs </a:t>
            </a:r>
          </a:p>
          <a:p>
            <a:r>
              <a:rPr lang="fr-FR" sz="4000" dirty="0" smtClean="0"/>
              <a:t>3.</a:t>
            </a:r>
            <a:r>
              <a:rPr lang="fr-FR" sz="4000" dirty="0" smtClean="0"/>
              <a:t> </a:t>
            </a:r>
            <a:r>
              <a:rPr lang="fr-FR" sz="4000" dirty="0" smtClean="0"/>
              <a:t>Méthodologie</a:t>
            </a:r>
          </a:p>
          <a:p>
            <a:r>
              <a:rPr lang="fr-FR" sz="4000" dirty="0" smtClean="0"/>
              <a:t>4</a:t>
            </a:r>
            <a:r>
              <a:rPr lang="fr-FR" sz="4000" dirty="0" smtClean="0"/>
              <a:t>. </a:t>
            </a:r>
            <a:r>
              <a:rPr lang="fr-FR" sz="4000" dirty="0" smtClean="0"/>
              <a:t>Résultats</a:t>
            </a:r>
          </a:p>
          <a:p>
            <a:r>
              <a:rPr lang="fr-FR" sz="4000" dirty="0"/>
              <a:t>5</a:t>
            </a:r>
            <a:r>
              <a:rPr lang="fr-FR" sz="4000" dirty="0" smtClean="0"/>
              <a:t>. </a:t>
            </a:r>
            <a:r>
              <a:rPr lang="fr-FR" sz="4000" dirty="0" smtClean="0"/>
              <a:t>Propositions </a:t>
            </a:r>
          </a:p>
          <a:p>
            <a:r>
              <a:rPr lang="fr-FR" sz="4000" dirty="0" smtClean="0"/>
              <a:t>Conclusion </a:t>
            </a:r>
            <a:endParaRPr lang="fr-FR" sz="4000" dirty="0"/>
          </a:p>
        </p:txBody>
      </p:sp>
      <p:pic>
        <p:nvPicPr>
          <p:cNvPr id="4" name="Image 3" descr="http://www.lephareonline.net/wp-content/uploads/2013/08/universite-lubumbashi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1322" y="4603124"/>
            <a:ext cx="1340678" cy="16916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4208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1. Mise en contexte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0819" y="1358284"/>
            <a:ext cx="11709647" cy="4818680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buNone/>
            </a:pPr>
            <a:endParaRPr lang="en-GB" sz="73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6000" dirty="0"/>
              <a:t>Dans son processus </a:t>
            </a:r>
            <a:r>
              <a:rPr lang="fr-FR" sz="16000" dirty="0" smtClean="0"/>
              <a:t>d’accréditation : depuis 3 </a:t>
            </a:r>
            <a:r>
              <a:rPr lang="fr-FR" sz="16000" dirty="0"/>
              <a:t>ans, le système de correction à </a:t>
            </a:r>
            <a:r>
              <a:rPr lang="fr-FR" sz="16000" dirty="0" smtClean="0"/>
              <a:t>l’aveugle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6000" dirty="0" smtClean="0"/>
              <a:t>. </a:t>
            </a:r>
            <a:r>
              <a:rPr lang="fr-FR" sz="16000" dirty="0"/>
              <a:t>Pour Alexandre(2017), les enjeux d’évaluation sont énormes car, le cursus des apprenants se joue à partir d’´évaluation</a:t>
            </a:r>
            <a:r>
              <a:rPr lang="fr-FR" sz="16000" dirty="0" smtClean="0"/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6000" dirty="0" smtClean="0"/>
              <a:t> </a:t>
            </a:r>
            <a:r>
              <a:rPr lang="fr-FR" sz="16000" dirty="0"/>
              <a:t>Prégent, Bernard et Kozanitis, (2009) conseillent d’améliorer le processus d’évaluation</a:t>
            </a:r>
            <a:r>
              <a:rPr lang="fr-FR" sz="16000" dirty="0" smtClean="0"/>
              <a:t>.</a:t>
            </a:r>
          </a:p>
          <a:p>
            <a:pPr marL="0" indent="0" algn="just">
              <a:buNone/>
            </a:pPr>
            <a:endParaRPr lang="fr-FR" dirty="0"/>
          </a:p>
        </p:txBody>
      </p:sp>
      <p:pic>
        <p:nvPicPr>
          <p:cNvPr id="4" name="Image 3" descr="http://www.lephareonline.net/wp-content/uploads/2013/08/universite-lubumbashi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1322" y="4603124"/>
            <a:ext cx="1340678" cy="16916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870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427563" cy="20304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8675" y="896644"/>
            <a:ext cx="11913833" cy="5832629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FR" sz="4000" dirty="0"/>
              <a:t>La correction est la fille de l’évaluation, comme le souligne Durand et </a:t>
            </a:r>
            <a:r>
              <a:rPr lang="fr-FR" sz="4000" dirty="0" err="1"/>
              <a:t>Chouinard</a:t>
            </a:r>
            <a:r>
              <a:rPr lang="fr-FR" sz="4000" dirty="0"/>
              <a:t> (2012) :« L’évaluation comprend la correction d’examens, d’exercices, de travaux ou de rapports. Lorsque vous corrigez, n’oubliez pas que vous émettez un jugement sur la performance de vos étudiantes et étudiants ». </a:t>
            </a:r>
            <a:endParaRPr lang="fr-FR" sz="4000" dirty="0" smtClean="0"/>
          </a:p>
        </p:txBody>
      </p:sp>
      <p:pic>
        <p:nvPicPr>
          <p:cNvPr id="4" name="Image 3" descr="http://www.lephareonline.net/wp-content/uploads/2013/08/universite-lubumbashi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1322" y="4603124"/>
            <a:ext cx="1340678" cy="16916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1049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1. Mise en contexte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0819" y="1358284"/>
            <a:ext cx="11709647" cy="4818680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buNone/>
            </a:pPr>
            <a:endParaRPr lang="en-GB" sz="73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6000" dirty="0" smtClean="0"/>
              <a:t>C’est </a:t>
            </a:r>
            <a:r>
              <a:rPr lang="fr-FR" sz="16000" dirty="0"/>
              <a:t>à ce niveau, que se situe la pertinence de notre étude, afin d’en diminuer les biais</a:t>
            </a:r>
            <a:r>
              <a:rPr lang="fr-FR" sz="16000" b="1" dirty="0"/>
              <a:t> (phase </a:t>
            </a:r>
            <a:r>
              <a:rPr lang="fr-FR" sz="16000" b="1" dirty="0" err="1"/>
              <a:t>postactive</a:t>
            </a:r>
            <a:r>
              <a:rPr lang="fr-FR" sz="16000" b="1" dirty="0" smtClean="0"/>
              <a:t>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6000" dirty="0" smtClean="0"/>
              <a:t> </a:t>
            </a:r>
            <a:r>
              <a:rPr lang="fr-FR" sz="16000" dirty="0"/>
              <a:t>Les plaintes de certains étudiants ont engendré une curiosité sur leur perception envers ce </a:t>
            </a:r>
            <a:r>
              <a:rPr lang="fr-FR" sz="16000" dirty="0" smtClean="0"/>
              <a:t>système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6000" dirty="0" smtClean="0"/>
              <a:t>L’observation </a:t>
            </a:r>
            <a:r>
              <a:rPr lang="fr-FR" sz="16000" dirty="0"/>
              <a:t>et l’enquête par questionnaire, nous ont aidés à produire les </a:t>
            </a:r>
            <a:r>
              <a:rPr lang="fr-FR" sz="16000" dirty="0" smtClean="0"/>
              <a:t>données</a:t>
            </a:r>
          </a:p>
          <a:p>
            <a:pPr marL="0" indent="0" algn="just">
              <a:buNone/>
            </a:pPr>
            <a:endParaRPr lang="fr-FR" dirty="0"/>
          </a:p>
        </p:txBody>
      </p:sp>
      <p:pic>
        <p:nvPicPr>
          <p:cNvPr id="4" name="Image 3" descr="http://www.lephareonline.net/wp-content/uploads/2013/08/universite-lubumbashi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1322" y="4603124"/>
            <a:ext cx="1340678" cy="16916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1265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6442" y="365126"/>
            <a:ext cx="10297357" cy="68244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2</a:t>
            </a:r>
            <a:r>
              <a:rPr lang="fr-FR" b="1" dirty="0" smtClean="0"/>
              <a:t>.Objectifs 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0819" y="1358283"/>
            <a:ext cx="11727402" cy="532660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FR" sz="4000" dirty="0" smtClean="0"/>
              <a:t>redéfinir </a:t>
            </a:r>
            <a:r>
              <a:rPr lang="fr-FR" sz="4000" dirty="0"/>
              <a:t>le système de correction à </a:t>
            </a:r>
            <a:r>
              <a:rPr lang="fr-FR" sz="4000" dirty="0" smtClean="0"/>
              <a:t>l’aveugle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4000" dirty="0" smtClean="0"/>
              <a:t> en </a:t>
            </a:r>
            <a:r>
              <a:rPr lang="fr-FR" sz="4000" dirty="0"/>
              <a:t>diminuer les biais </a:t>
            </a:r>
            <a:r>
              <a:rPr lang="fr-FR" sz="4000" dirty="0" smtClean="0"/>
              <a:t>et;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4000" dirty="0" smtClean="0"/>
              <a:t> fournir </a:t>
            </a:r>
            <a:r>
              <a:rPr lang="fr-FR" sz="4000" dirty="0"/>
              <a:t>les informations idoines aux autorités de l’Université qui veulent le généraliser dans d’autres </a:t>
            </a:r>
            <a:r>
              <a:rPr lang="fr-FR" sz="4000" dirty="0" smtClean="0"/>
              <a:t>facultés</a:t>
            </a:r>
          </a:p>
          <a:p>
            <a:pPr marL="0" indent="0" algn="just">
              <a:buNone/>
            </a:pPr>
            <a:endParaRPr lang="fr-FR" sz="4000" dirty="0"/>
          </a:p>
        </p:txBody>
      </p:sp>
      <p:pic>
        <p:nvPicPr>
          <p:cNvPr id="4" name="Image 3" descr="http://www.lephareonline.net/wp-content/uploads/2013/08/universite-lubumbashi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803" y="5930283"/>
            <a:ext cx="973991" cy="8345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911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6442" y="365126"/>
            <a:ext cx="10297357" cy="68244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2</a:t>
            </a:r>
            <a:r>
              <a:rPr lang="fr-FR" b="1" dirty="0" smtClean="0"/>
              <a:t>.Objectifs 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0819" y="1358283"/>
            <a:ext cx="11727402" cy="532660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fr-FR" sz="4000" dirty="0" smtClean="0"/>
              <a:t>Les </a:t>
            </a:r>
            <a:r>
              <a:rPr lang="fr-FR" sz="4000" dirty="0"/>
              <a:t>résultats seront vulgarisés d’abord, à la Faculté de médecine</a:t>
            </a:r>
            <a:r>
              <a:rPr lang="fr-FR" sz="4000" dirty="0" smtClean="0"/>
              <a:t>,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4000" dirty="0" smtClean="0"/>
              <a:t> </a:t>
            </a:r>
            <a:r>
              <a:rPr lang="fr-FR" sz="4000" dirty="0"/>
              <a:t>ensuite dans d’autres facultés qui veulent appliquer ce système enfin, dans les institutions supérieures et universitaires du secteur privé qui appliquent déjà ce système. </a:t>
            </a:r>
            <a:endParaRPr lang="fr-FR" sz="4000" dirty="0"/>
          </a:p>
        </p:txBody>
      </p:sp>
      <p:pic>
        <p:nvPicPr>
          <p:cNvPr id="4" name="Image 3" descr="http://www.lephareonline.net/wp-content/uploads/2013/08/universite-lubumbashi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6803" y="5637320"/>
            <a:ext cx="973991" cy="8345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7818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2</a:t>
            </a:r>
            <a:r>
              <a:rPr lang="fr-FR" b="1" dirty="0" smtClean="0"/>
              <a:t>. Méthodologie 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0819" y="1358284"/>
            <a:ext cx="11709647" cy="4818680"/>
          </a:xfrm>
        </p:spPr>
        <p:txBody>
          <a:bodyPr>
            <a:normAutofit fontScale="32500" lnSpcReduction="20000"/>
          </a:bodyPr>
          <a:lstStyle/>
          <a:p>
            <a:pPr marL="0" lvl="0" indent="0" algn="just">
              <a:buNone/>
            </a:pPr>
            <a:endParaRPr lang="en-GB" sz="73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6000" dirty="0" smtClean="0"/>
              <a:t>Les </a:t>
            </a:r>
            <a:r>
              <a:rPr lang="fr-FR" sz="16000" dirty="0"/>
              <a:t>questions </a:t>
            </a:r>
            <a:r>
              <a:rPr lang="fr-FR" sz="16000" dirty="0" smtClean="0"/>
              <a:t>: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16000" dirty="0" smtClean="0"/>
              <a:t> </a:t>
            </a:r>
            <a:r>
              <a:rPr lang="fr-FR" sz="16000" dirty="0"/>
              <a:t>le degré de satisfaction des étudiants envers le système</a:t>
            </a:r>
            <a:r>
              <a:rPr lang="fr-FR" sz="16000" dirty="0" smtClean="0"/>
              <a:t>,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16000" dirty="0" smtClean="0"/>
              <a:t> </a:t>
            </a:r>
            <a:r>
              <a:rPr lang="fr-FR" sz="16000" dirty="0"/>
              <a:t>ses avantages et ses inconvénients </a:t>
            </a:r>
            <a:endParaRPr lang="fr-FR" sz="16000" dirty="0" smtClean="0"/>
          </a:p>
          <a:p>
            <a:pPr algn="just">
              <a:buFont typeface="Wingdings" panose="05000000000000000000" pitchFamily="2" charset="2"/>
              <a:buChar char="v"/>
            </a:pPr>
            <a:r>
              <a:rPr lang="fr-FR" sz="16000" dirty="0" smtClean="0"/>
              <a:t>et </a:t>
            </a:r>
            <a:r>
              <a:rPr lang="fr-FR" sz="16000" dirty="0"/>
              <a:t>aussi les pistes d’amélioration de son fonctionnement</a:t>
            </a:r>
            <a:r>
              <a:rPr lang="fr-FR" sz="16000" dirty="0" smtClean="0"/>
              <a:t>.</a:t>
            </a:r>
          </a:p>
          <a:p>
            <a:pPr marL="0" indent="0" algn="just">
              <a:buNone/>
            </a:pPr>
            <a:endParaRPr lang="en-GB" sz="16000" dirty="0"/>
          </a:p>
        </p:txBody>
      </p:sp>
      <p:pic>
        <p:nvPicPr>
          <p:cNvPr id="4" name="Image 3" descr="http://www.lephareonline.net/wp-content/uploads/2013/08/universite-lubumbashi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1322" y="5521911"/>
            <a:ext cx="1089144" cy="7728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8503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>2</a:t>
            </a:r>
            <a:r>
              <a:rPr lang="fr-FR" b="1" dirty="0" smtClean="0"/>
              <a:t>. Méthodologie 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0819" y="1358284"/>
            <a:ext cx="11709647" cy="4818680"/>
          </a:xfrm>
        </p:spPr>
        <p:txBody>
          <a:bodyPr>
            <a:normAutofit fontScale="40000" lnSpcReduction="20000"/>
          </a:bodyPr>
          <a:lstStyle/>
          <a:p>
            <a:pPr marL="0" lvl="0" indent="0" algn="just">
              <a:buNone/>
            </a:pPr>
            <a:endParaRPr lang="en-GB" sz="73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6000" dirty="0" smtClean="0"/>
              <a:t>Un </a:t>
            </a:r>
            <a:r>
              <a:rPr lang="fr-FR" sz="16000" dirty="0"/>
              <a:t>échantillon aléatoire de 420 participants a été extrait d’une population de 3636 étudiants. </a:t>
            </a:r>
            <a:endParaRPr lang="fr-FR" sz="160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fr-FR" sz="16000" dirty="0"/>
              <a:t> </a:t>
            </a:r>
            <a:r>
              <a:rPr lang="fr-FR" sz="16000" dirty="0" smtClean="0"/>
              <a:t>Variables: promotions et genre</a:t>
            </a:r>
            <a:endParaRPr lang="en-GB" sz="16000" dirty="0"/>
          </a:p>
        </p:txBody>
      </p:sp>
      <p:pic>
        <p:nvPicPr>
          <p:cNvPr id="4" name="Image 3" descr="http://www.lephareonline.net/wp-content/uploads/2013/08/universite-lubumbashi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1322" y="5521911"/>
            <a:ext cx="1089144" cy="7728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21084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6FB4F8233C5B47BD83F17BA43BA511" ma:contentTypeVersion="12" ma:contentTypeDescription="Crée un document." ma:contentTypeScope="" ma:versionID="3adea5de796a4cf38ba39258b4674a52">
  <xsd:schema xmlns:xsd="http://www.w3.org/2001/XMLSchema" xmlns:xs="http://www.w3.org/2001/XMLSchema" xmlns:p="http://schemas.microsoft.com/office/2006/metadata/properties" xmlns:ns2="b598d9fd-6ec1-4ade-ad5c-4728e2d9534c" xmlns:ns3="f230773e-1315-45eb-ad14-1edfd7cc0792" targetNamespace="http://schemas.microsoft.com/office/2006/metadata/properties" ma:root="true" ma:fieldsID="fce7ee454bb9667882917d824ce8f50b" ns2:_="" ns3:_="">
    <xsd:import namespace="b598d9fd-6ec1-4ade-ad5c-4728e2d9534c"/>
    <xsd:import namespace="f230773e-1315-45eb-ad14-1edfd7cc07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98d9fd-6ec1-4ade-ad5c-4728e2d953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30773e-1315-45eb-ad14-1edfd7cc079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099DFE-F9D8-457E-A491-86540B8C2590}"/>
</file>

<file path=customXml/itemProps2.xml><?xml version="1.0" encoding="utf-8"?>
<ds:datastoreItem xmlns:ds="http://schemas.openxmlformats.org/officeDocument/2006/customXml" ds:itemID="{227B7B62-3B08-4C4E-8049-60752AE16E82}"/>
</file>

<file path=customXml/itemProps3.xml><?xml version="1.0" encoding="utf-8"?>
<ds:datastoreItem xmlns:ds="http://schemas.openxmlformats.org/officeDocument/2006/customXml" ds:itemID="{7368C1DE-C997-49B0-8F51-E879841A245F}"/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490</Words>
  <Application>Microsoft Office PowerPoint</Application>
  <PresentationFormat>Grand écran</PresentationFormat>
  <Paragraphs>81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Thème Office</vt:lpstr>
      <vt:lpstr>Perception des étudiants de la Faculté  Médecine sur le système de correction `à l’aveugle `à l’Université de Lubumbashi  </vt:lpstr>
      <vt:lpstr>Plan</vt:lpstr>
      <vt:lpstr>1. Mise en contexte </vt:lpstr>
      <vt:lpstr>Présentation PowerPoint</vt:lpstr>
      <vt:lpstr>1. Mise en contexte </vt:lpstr>
      <vt:lpstr>2.Objectifs  </vt:lpstr>
      <vt:lpstr>2.Objectifs  </vt:lpstr>
      <vt:lpstr>2. Méthodologie  </vt:lpstr>
      <vt:lpstr>2. Méthodologie  </vt:lpstr>
      <vt:lpstr>Résultats  </vt:lpstr>
      <vt:lpstr>Résultats  </vt:lpstr>
      <vt:lpstr>Résultats  </vt:lpstr>
      <vt:lpstr>Présentation PowerPoint</vt:lpstr>
      <vt:lpstr>Présentation PowerPoint</vt:lpstr>
      <vt:lpstr>CONCLUSION 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Perception des étudiants de la Faculté  Médecine sur le système de correction `à l’aveugle `à l’Université de Lubumbashi</dc:title>
  <dc:creator>HP</dc:creator>
  <cp:lastModifiedBy>HP</cp:lastModifiedBy>
  <cp:revision>11</cp:revision>
  <dcterms:created xsi:type="dcterms:W3CDTF">2021-04-29T13:48:55Z</dcterms:created>
  <dcterms:modified xsi:type="dcterms:W3CDTF">2021-10-21T14:21:40Z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0x010100036FB4F8233C5B47BD83F17BA43BA511</vt:lpwstr>
  </property>
</Properties>
</file>